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0"/>
  </p:notesMasterIdLst>
  <p:handoutMasterIdLst>
    <p:handoutMasterId r:id="rId31"/>
  </p:handoutMasterIdLst>
  <p:sldIdLst>
    <p:sldId id="256" r:id="rId2"/>
    <p:sldId id="2028" r:id="rId3"/>
    <p:sldId id="2053" r:id="rId4"/>
    <p:sldId id="2054" r:id="rId5"/>
    <p:sldId id="2029" r:id="rId6"/>
    <p:sldId id="2030" r:id="rId7"/>
    <p:sldId id="2031" r:id="rId8"/>
    <p:sldId id="2032" r:id="rId9"/>
    <p:sldId id="2052" r:id="rId10"/>
    <p:sldId id="2033" r:id="rId11"/>
    <p:sldId id="2048" r:id="rId12"/>
    <p:sldId id="2050" r:id="rId13"/>
    <p:sldId id="2049" r:id="rId14"/>
    <p:sldId id="2051" r:id="rId15"/>
    <p:sldId id="2047" r:id="rId16"/>
    <p:sldId id="2037" r:id="rId17"/>
    <p:sldId id="2038" r:id="rId18"/>
    <p:sldId id="2055" r:id="rId19"/>
    <p:sldId id="2057" r:id="rId20"/>
    <p:sldId id="2058" r:id="rId21"/>
    <p:sldId id="2059" r:id="rId22"/>
    <p:sldId id="1967" r:id="rId23"/>
    <p:sldId id="2060" r:id="rId24"/>
    <p:sldId id="2044" r:id="rId25"/>
    <p:sldId id="2045" r:id="rId26"/>
    <p:sldId id="2042" r:id="rId27"/>
    <p:sldId id="2043" r:id="rId28"/>
    <p:sldId id="2035" r:id="rId29"/>
  </p:sldIdLst>
  <p:sldSz cx="12192000" cy="6858000"/>
  <p:notesSz cx="6858000" cy="9144000"/>
  <p:embeddedFontLst>
    <p:embeddedFont>
      <p:font typeface="Open Sans" panose="020B0606030504020204" pitchFamily="34" charset="0"/>
      <p:regular r:id="rId32"/>
      <p:bold r:id="rId33"/>
      <p:italic r:id="rId34"/>
      <p:boldItalic r:id="rId35"/>
    </p:embeddedFont>
    <p:embeddedFont>
      <p:font typeface="Open Sans bold" panose="020B0706030804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2028"/>
            <p14:sldId id="2053"/>
            <p14:sldId id="2054"/>
            <p14:sldId id="2029"/>
            <p14:sldId id="2030"/>
            <p14:sldId id="2031"/>
            <p14:sldId id="2032"/>
            <p14:sldId id="2052"/>
            <p14:sldId id="2033"/>
            <p14:sldId id="2048"/>
            <p14:sldId id="2050"/>
            <p14:sldId id="2049"/>
            <p14:sldId id="2051"/>
            <p14:sldId id="2047"/>
            <p14:sldId id="2037"/>
            <p14:sldId id="2038"/>
            <p14:sldId id="2055"/>
            <p14:sldId id="2057"/>
            <p14:sldId id="2058"/>
            <p14:sldId id="2059"/>
            <p14:sldId id="1967"/>
            <p14:sldId id="2060"/>
            <p14:sldId id="2044"/>
            <p14:sldId id="2045"/>
            <p14:sldId id="2042"/>
            <p14:sldId id="2043"/>
            <p14:sldId id="20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66" autoAdjust="0"/>
    <p:restoredTop sz="96250" autoAdjust="0"/>
  </p:normalViewPr>
  <p:slideViewPr>
    <p:cSldViewPr snapToGrid="0" showGuides="1">
      <p:cViewPr varScale="1">
        <p:scale>
          <a:sx n="133" d="100"/>
          <a:sy n="133" d="100"/>
        </p:scale>
        <p:origin x="216" y="23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4/24/25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4/24/25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i.org/10.1006/jcph.1994.1187"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slideLayout" Target="../slideLayouts/slideLayout4.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xml"/><Relationship Id="rId5" Type="http://schemas.openxmlformats.org/officeDocument/2006/relationships/image" Target="../media/image61.emf"/><Relationship Id="rId4" Type="http://schemas.openxmlformats.org/officeDocument/2006/relationships/image" Target="../media/image60.emf"/></Relationships>
</file>

<file path=ppt/slides/_rels/slide17.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5.emf"/><Relationship Id="rId2" Type="http://schemas.openxmlformats.org/officeDocument/2006/relationships/image" Target="../media/image62.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1.emf"/></Relationships>
</file>

<file path=ppt/slides/_rels/slide18.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5.emf"/><Relationship Id="rId2" Type="http://schemas.openxmlformats.org/officeDocument/2006/relationships/image" Target="../media/image66.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1.emf"/></Relationships>
</file>

<file path=ppt/slides/_rels/slide19.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image" Target="../media/image67.emf"/><Relationship Id="rId1" Type="http://schemas.openxmlformats.org/officeDocument/2006/relationships/slideLayout" Target="../slideLayouts/slideLayout4.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9" Type="http://schemas.openxmlformats.org/officeDocument/2006/relationships/image" Target="../media/image74.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4.xml"/><Relationship Id="rId4" Type="http://schemas.openxmlformats.org/officeDocument/2006/relationships/image" Target="../media/image77.emf"/></Relationships>
</file>

<file path=ppt/slides/_rels/slide2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79.emf"/><Relationship Id="rId7" Type="http://schemas.openxmlformats.org/officeDocument/2006/relationships/image" Target="../media/image60.emf"/><Relationship Id="rId2" Type="http://schemas.openxmlformats.org/officeDocument/2006/relationships/image" Target="../media/image78.emf"/><Relationship Id="rId1" Type="http://schemas.openxmlformats.org/officeDocument/2006/relationships/slideLayout" Target="../slideLayouts/slideLayout4.xml"/><Relationship Id="rId6" Type="http://schemas.openxmlformats.org/officeDocument/2006/relationships/image" Target="../media/image62.emf"/><Relationship Id="rId5" Type="http://schemas.openxmlformats.org/officeDocument/2006/relationships/image" Target="../media/image63.emf"/><Relationship Id="rId4" Type="http://schemas.openxmlformats.org/officeDocument/2006/relationships/image" Target="../media/image80.emf"/></Relationships>
</file>

<file path=ppt/slides/_rels/slide2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Layout" Target="../slideLayouts/slideLayout4.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emf"/><Relationship Id="rId2" Type="http://schemas.openxmlformats.org/officeDocument/2006/relationships/hyperlink" Target="https://en.wikipedia.org/wiki/User:Griffgruff" TargetMode="External"/><Relationship Id="rId1" Type="http://schemas.openxmlformats.org/officeDocument/2006/relationships/slideLayout" Target="../slideLayouts/slideLayout4.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2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4.xml"/><Relationship Id="rId4" Type="http://schemas.openxmlformats.org/officeDocument/2006/relationships/image" Target="../media/image95.emf"/></Relationships>
</file>

<file path=ppt/slides/_rels/slide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4.emf"/><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4.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9.png"/><Relationship Id="rId7" Type="http://schemas.openxmlformats.org/officeDocument/2006/relationships/image" Target="../media/image37.emf"/><Relationship Id="rId12"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4.xml"/><Relationship Id="rId6" Type="http://schemas.openxmlformats.org/officeDocument/2006/relationships/image" Target="../media/image36.emf"/><Relationship Id="rId11" Type="http://schemas.openxmlformats.org/officeDocument/2006/relationships/image" Target="../media/image40.emf"/><Relationship Id="rId5" Type="http://schemas.openxmlformats.org/officeDocument/2006/relationships/image" Target="../media/image43.emf"/><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Advection Operators: </a:t>
            </a:r>
            <a:br>
              <a:rPr lang="en-US" sz="3000" dirty="0"/>
            </a:br>
            <a:r>
              <a:rPr lang="en-US" sz="2400" dirty="0"/>
              <a:t>Monotonicity Through “Unwinding” </a:t>
            </a:r>
            <a:br>
              <a:rPr lang="en-US" sz="2400" dirty="0"/>
            </a:br>
            <a:r>
              <a:rPr lang="en-US" sz="2400" dirty="0"/>
              <a:t>and “Limiters”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Alternative View (Diagonal Dominance)</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Define Diagonal Dominance as:</a:t>
            </a:r>
          </a:p>
          <a:p>
            <a:endParaRPr lang="en-US" dirty="0"/>
          </a:p>
          <a:p>
            <a:endParaRPr lang="en-US" dirty="0"/>
          </a:p>
          <a:p>
            <a:r>
              <a:rPr lang="en-US" dirty="0"/>
              <a:t>For a monotonic operator and ease of solving the linear system, diagonal dominance is desired</a:t>
            </a:r>
          </a:p>
          <a:p>
            <a:endParaRPr lang="en-US" dirty="0"/>
          </a:p>
          <a:p>
            <a:r>
              <a:rPr lang="en-US" dirty="0"/>
              <a:t>In our advection/diffusion case, this is expressed as:</a:t>
            </a:r>
          </a:p>
          <a:p>
            <a:endParaRPr lang="en-US" dirty="0"/>
          </a:p>
          <a:p>
            <a:endParaRPr lang="en-US" dirty="0"/>
          </a:p>
          <a:p>
            <a:endParaRPr lang="en-US" dirty="0"/>
          </a:p>
          <a:p>
            <a:endParaRPr lang="en-US" dirty="0"/>
          </a:p>
          <a:p>
            <a:r>
              <a:rPr lang="en-US" dirty="0"/>
              <a:t>Which, again, is only ensured when the Peclet number is less than two</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99FB1FE-C59A-8556-CA7E-6F5176A9AF29}"/>
              </a:ext>
            </a:extLst>
          </p:cNvPr>
          <p:cNvPicPr>
            <a:picLocks noChangeAspect="1"/>
          </p:cNvPicPr>
          <p:nvPr/>
        </p:nvPicPr>
        <p:blipFill>
          <a:blip r:embed="rId2"/>
          <a:stretch>
            <a:fillRect/>
          </a:stretch>
        </p:blipFill>
        <p:spPr>
          <a:xfrm>
            <a:off x="4845050" y="1466399"/>
            <a:ext cx="1803400" cy="723900"/>
          </a:xfrm>
          <a:prstGeom prst="rect">
            <a:avLst/>
          </a:prstGeom>
        </p:spPr>
      </p:pic>
      <p:pic>
        <p:nvPicPr>
          <p:cNvPr id="13" name="Picture 12">
            <a:extLst>
              <a:ext uri="{FF2B5EF4-FFF2-40B4-BE49-F238E27FC236}">
                <a16:creationId xmlns:a16="http://schemas.microsoft.com/office/drawing/2014/main" id="{58AF8A06-3A6A-6323-99C7-29F463FED684}"/>
              </a:ext>
            </a:extLst>
          </p:cNvPr>
          <p:cNvPicPr>
            <a:picLocks noChangeAspect="1"/>
          </p:cNvPicPr>
          <p:nvPr/>
        </p:nvPicPr>
        <p:blipFill>
          <a:blip r:embed="rId3"/>
          <a:stretch>
            <a:fillRect/>
          </a:stretch>
        </p:blipFill>
        <p:spPr>
          <a:xfrm>
            <a:off x="3613150" y="4591501"/>
            <a:ext cx="4267200" cy="800100"/>
          </a:xfrm>
          <a:prstGeom prst="rect">
            <a:avLst/>
          </a:prstGeom>
        </p:spPr>
      </p:pic>
    </p:spTree>
    <p:extLst>
      <p:ext uri="{BB962C8B-B14F-4D97-AF65-F5344CB8AC3E}">
        <p14:creationId xmlns:p14="http://schemas.microsoft.com/office/powerpoint/2010/main" val="133714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11</a:t>
            </a:fld>
            <a:endParaRPr lang="en-US" dirty="0"/>
          </a:p>
        </p:txBody>
      </p:sp>
      <p:pic>
        <p:nvPicPr>
          <p:cNvPr id="25" name="Picture 8" descr="Road Washed Out Turn Around Danger Sign, SKU: K2-4512">
            <a:hlinkClick r:id="rId2"/>
            <a:extLst>
              <a:ext uri="{FF2B5EF4-FFF2-40B4-BE49-F238E27FC236}">
                <a16:creationId xmlns:a16="http://schemas.microsoft.com/office/drawing/2014/main" id="{E549B728-1FD8-1808-1352-EDD8659D4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776780"/>
            <a:ext cx="1732205" cy="173220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3">
            <a:extLst>
              <a:ext uri="{FF2B5EF4-FFF2-40B4-BE49-F238E27FC236}">
                <a16:creationId xmlns:a16="http://schemas.microsoft.com/office/drawing/2014/main" id="{D960071A-CC5E-4F3A-FA79-F3B5777D99FA}"/>
              </a:ext>
            </a:extLst>
          </p:cNvPr>
          <p:cNvSpPr>
            <a:spLocks noGrp="1"/>
          </p:cNvSpPr>
          <p:nvPr>
            <p:ph sz="quarter" idx="11"/>
          </p:nvPr>
        </p:nvSpPr>
        <p:spPr>
          <a:xfrm>
            <a:off x="647700" y="1409699"/>
            <a:ext cx="6817558" cy="5284169"/>
          </a:xfrm>
        </p:spPr>
        <p:txBody>
          <a:bodyPr>
            <a:normAutofit/>
          </a:bodyPr>
          <a:lstStyle/>
          <a:p>
            <a:r>
              <a:rPr lang="en-US" dirty="0"/>
              <a:t>The remaining set of slides are algebra-intensive!</a:t>
            </a:r>
          </a:p>
          <a:p>
            <a:pPr marL="342900" indent="-342900">
              <a:buFont typeface="Arial" panose="020B0604020202020204" pitchFamily="34" charset="0"/>
              <a:buChar char="•"/>
            </a:pPr>
            <a:r>
              <a:rPr lang="en-US" dirty="0"/>
              <a:t>We do not intend for you to memorize these upcoming formulas, only the philosophy by which they are derived</a:t>
            </a:r>
          </a:p>
        </p:txBody>
      </p:sp>
    </p:spTree>
    <p:extLst>
      <p:ext uri="{BB962C8B-B14F-4D97-AF65-F5344CB8AC3E}">
        <p14:creationId xmlns:p14="http://schemas.microsoft.com/office/powerpoint/2010/main" val="21118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6817558" cy="5284169"/>
          </a:xfrm>
        </p:spPr>
        <p:txBody>
          <a:bodyPr>
            <a:normAutofit/>
          </a:bodyPr>
          <a:lstStyle/>
          <a:p>
            <a:r>
              <a:rPr lang="en-US" dirty="0"/>
              <a:t>Recall, that in the finite difference context, we could increase the upwind stencil to increase accuracy, e.g.,</a:t>
            </a:r>
          </a:p>
          <a:p>
            <a:pPr marL="342900" indent="-342900">
              <a:buFont typeface="Arial" panose="020B0604020202020204" pitchFamily="34" charset="0"/>
              <a:buChar char="•"/>
            </a:pPr>
            <a:r>
              <a:rPr lang="en-US" dirty="0"/>
              <a:t>For fluids: Varying reconstruction approaches:</a:t>
            </a:r>
          </a:p>
          <a:p>
            <a:r>
              <a:rPr lang="en-US" i="1" dirty="0"/>
              <a:t>Essentially Non-oscillatory (ENO)</a:t>
            </a:r>
          </a:p>
          <a:p>
            <a:pPr marL="726948" lvl="1" indent="-342900">
              <a:buFont typeface="Arial" panose="020B0604020202020204" pitchFamily="34" charset="0"/>
              <a:buChar char="•"/>
            </a:pPr>
            <a:r>
              <a:rPr lang="en-US" dirty="0"/>
              <a:t>A. </a:t>
            </a:r>
            <a:r>
              <a:rPr lang="en-US" dirty="0" err="1"/>
              <a:t>Harten</a:t>
            </a:r>
            <a:r>
              <a:rPr lang="en-US" dirty="0"/>
              <a:t>, B. </a:t>
            </a:r>
            <a:r>
              <a:rPr lang="en-US" dirty="0" err="1"/>
              <a:t>Engquist</a:t>
            </a:r>
            <a:r>
              <a:rPr lang="en-US" dirty="0"/>
              <a:t>, S. </a:t>
            </a:r>
            <a:r>
              <a:rPr lang="en-US" dirty="0" err="1"/>
              <a:t>Osher</a:t>
            </a:r>
            <a:r>
              <a:rPr lang="en-US" dirty="0"/>
              <a:t> and S. Chakravarthy, Uniformly high order essentially non-oscillatory schemes, III, Journal of Computational Physics, 71:231-303, 1987.</a:t>
            </a:r>
          </a:p>
          <a:p>
            <a:r>
              <a:rPr lang="en-US" i="1" dirty="0"/>
              <a:t>Weighted-ENO (WENO)</a:t>
            </a:r>
          </a:p>
          <a:p>
            <a:pPr marL="726948" lvl="1" indent="-342900">
              <a:buFont typeface="Arial" panose="020B0604020202020204" pitchFamily="34" charset="0"/>
              <a:buChar char="•"/>
            </a:pPr>
            <a:r>
              <a:rPr lang="en-US" dirty="0"/>
              <a:t>3</a:t>
            </a:r>
            <a:r>
              <a:rPr lang="en-US" baseline="30000" dirty="0"/>
              <a:t>rd</a:t>
            </a:r>
            <a:r>
              <a:rPr lang="en-US" dirty="0"/>
              <a:t>-order, Liu, X., </a:t>
            </a:r>
            <a:r>
              <a:rPr lang="en-US" dirty="0" err="1"/>
              <a:t>Osher</a:t>
            </a:r>
            <a:r>
              <a:rPr lang="en-US" dirty="0"/>
              <a:t>, S. and Chan, T. (1994) Weighted Essentially Non-Oscillatory Schemes. Journal of Computational Physics, 115, 200-212. </a:t>
            </a:r>
            <a:br>
              <a:rPr lang="en-US" dirty="0"/>
            </a:br>
            <a:r>
              <a:rPr lang="en-US" dirty="0">
                <a:hlinkClick r:id="rId2"/>
              </a:rPr>
              <a:t>https://doi.org/10.1006/jcph.1994.1187</a:t>
            </a:r>
            <a:endParaRPr lang="en-US" dirty="0"/>
          </a:p>
          <a:p>
            <a:pPr marL="726948" lvl="1" indent="-342900">
              <a:buFont typeface="Arial" panose="020B0604020202020204" pitchFamily="34" charset="0"/>
              <a:buChar char="•"/>
            </a:pPr>
            <a:r>
              <a:rPr lang="en-US" dirty="0"/>
              <a:t>Arbitrary-order, G. Jiang and C.-W. Shu, Efficient implementation of weighted ENO schemes, Journal of Computational Physics, 126:202-228, 1996. </a:t>
            </a:r>
          </a:p>
        </p:txBody>
      </p:sp>
      <p:pic>
        <p:nvPicPr>
          <p:cNvPr id="5" name="Picture 4">
            <a:extLst>
              <a:ext uri="{FF2B5EF4-FFF2-40B4-BE49-F238E27FC236}">
                <a16:creationId xmlns:a16="http://schemas.microsoft.com/office/drawing/2014/main" id="{BC8E6082-C4A8-27C7-1BCC-8F0B23B6F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575" y="1554546"/>
            <a:ext cx="4410456" cy="1214333"/>
          </a:xfrm>
          <a:prstGeom prst="rect">
            <a:avLst/>
          </a:prstGeom>
        </p:spPr>
      </p:pic>
      <p:cxnSp>
        <p:nvCxnSpPr>
          <p:cNvPr id="13" name="Straight Arrow Connector 12">
            <a:extLst>
              <a:ext uri="{FF2B5EF4-FFF2-40B4-BE49-F238E27FC236}">
                <a16:creationId xmlns:a16="http://schemas.microsoft.com/office/drawing/2014/main" id="{E240E8D5-17D7-085D-5E5F-4E5BF91EACEF}"/>
              </a:ext>
            </a:extLst>
          </p:cNvPr>
          <p:cNvCxnSpPr>
            <a:cxnSpLocks/>
          </p:cNvCxnSpPr>
          <p:nvPr/>
        </p:nvCxnSpPr>
        <p:spPr>
          <a:xfrm>
            <a:off x="6921270" y="1591824"/>
            <a:ext cx="48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7289754-0C8F-490B-A258-3064AC073D28}"/>
              </a:ext>
            </a:extLst>
          </p:cNvPr>
          <p:cNvCxnSpPr>
            <a:cxnSpLocks/>
            <a:endCxn id="38" idx="6"/>
          </p:cNvCxnSpPr>
          <p:nvPr/>
        </p:nvCxnSpPr>
        <p:spPr>
          <a:xfrm flipV="1">
            <a:off x="1162254" y="6501079"/>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605982-1FB6-BB5A-3EF1-821A867283D0}"/>
              </a:ext>
            </a:extLst>
          </p:cNvPr>
          <p:cNvSpPr txBox="1"/>
          <p:nvPr/>
        </p:nvSpPr>
        <p:spPr>
          <a:xfrm>
            <a:off x="677190" y="572500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sp>
        <p:nvSpPr>
          <p:cNvPr id="8" name="Oval 7">
            <a:extLst>
              <a:ext uri="{FF2B5EF4-FFF2-40B4-BE49-F238E27FC236}">
                <a16:creationId xmlns:a16="http://schemas.microsoft.com/office/drawing/2014/main" id="{F7B8A060-A736-E4F8-5159-2A438BD9EAD3}"/>
              </a:ext>
            </a:extLst>
          </p:cNvPr>
          <p:cNvSpPr/>
          <p:nvPr/>
        </p:nvSpPr>
        <p:spPr>
          <a:xfrm>
            <a:off x="340580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F6202D-C634-D47C-F72D-337B5578D430}"/>
              </a:ext>
            </a:extLst>
          </p:cNvPr>
          <p:cNvSpPr/>
          <p:nvPr/>
        </p:nvSpPr>
        <p:spPr>
          <a:xfrm>
            <a:off x="8075773"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D86002-9317-0868-3D54-D4EDD90C1A08}"/>
              </a:ext>
            </a:extLst>
          </p:cNvPr>
          <p:cNvSpPr/>
          <p:nvPr/>
        </p:nvSpPr>
        <p:spPr>
          <a:xfrm>
            <a:off x="5740786"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4503325D-0C7C-D3CB-86D7-D067117D0911}"/>
              </a:ext>
            </a:extLst>
          </p:cNvPr>
          <p:cNvSpPr/>
          <p:nvPr/>
        </p:nvSpPr>
        <p:spPr>
          <a:xfrm>
            <a:off x="696207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264FEC91-04B5-7783-1F26-D81C0D6F5080}"/>
              </a:ext>
            </a:extLst>
          </p:cNvPr>
          <p:cNvSpPr/>
          <p:nvPr/>
        </p:nvSpPr>
        <p:spPr>
          <a:xfrm>
            <a:off x="461464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513773-7FF8-31DF-80F0-905B0E42538C}"/>
              </a:ext>
            </a:extLst>
          </p:cNvPr>
          <p:cNvSpPr txBox="1"/>
          <p:nvPr/>
        </p:nvSpPr>
        <p:spPr>
          <a:xfrm>
            <a:off x="3318907" y="6057581"/>
            <a:ext cx="442750" cy="369332"/>
          </a:xfrm>
          <a:prstGeom prst="rect">
            <a:avLst/>
          </a:prstGeom>
          <a:noFill/>
        </p:spPr>
        <p:txBody>
          <a:bodyPr wrap="none" rtlCol="0">
            <a:spAutoFit/>
          </a:bodyPr>
          <a:lstStyle/>
          <a:p>
            <a:r>
              <a:rPr lang="en-US" dirty="0"/>
              <a:t>i-1</a:t>
            </a:r>
          </a:p>
        </p:txBody>
      </p:sp>
      <p:sp>
        <p:nvSpPr>
          <p:cNvPr id="27" name="TextBox 26">
            <a:extLst>
              <a:ext uri="{FF2B5EF4-FFF2-40B4-BE49-F238E27FC236}">
                <a16:creationId xmlns:a16="http://schemas.microsoft.com/office/drawing/2014/main" id="{20DF08A9-0FD6-7E11-20B7-CC8BB9116038}"/>
              </a:ext>
            </a:extLst>
          </p:cNvPr>
          <p:cNvSpPr txBox="1"/>
          <p:nvPr/>
        </p:nvSpPr>
        <p:spPr>
          <a:xfrm>
            <a:off x="5708300" y="6057581"/>
            <a:ext cx="237566"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4F2C1D4A-BB46-7346-6649-BF8E257748F9}"/>
              </a:ext>
            </a:extLst>
          </p:cNvPr>
          <p:cNvSpPr txBox="1"/>
          <p:nvPr/>
        </p:nvSpPr>
        <p:spPr>
          <a:xfrm>
            <a:off x="7890907" y="6037012"/>
            <a:ext cx="500458" cy="369332"/>
          </a:xfrm>
          <a:prstGeom prst="rect">
            <a:avLst/>
          </a:prstGeom>
          <a:noFill/>
        </p:spPr>
        <p:txBody>
          <a:bodyPr wrap="none" rtlCol="0">
            <a:spAutoFit/>
          </a:bodyPr>
          <a:lstStyle/>
          <a:p>
            <a:r>
              <a:rPr lang="en-US" dirty="0"/>
              <a:t>i+1</a:t>
            </a:r>
          </a:p>
        </p:txBody>
      </p:sp>
      <p:sp>
        <p:nvSpPr>
          <p:cNvPr id="32" name="TextBox 31">
            <a:extLst>
              <a:ext uri="{FF2B5EF4-FFF2-40B4-BE49-F238E27FC236}">
                <a16:creationId xmlns:a16="http://schemas.microsoft.com/office/drawing/2014/main" id="{8F5642BF-7DD7-00AA-304A-71338B2D8593}"/>
              </a:ext>
            </a:extLst>
          </p:cNvPr>
          <p:cNvSpPr txBox="1"/>
          <p:nvPr/>
        </p:nvSpPr>
        <p:spPr>
          <a:xfrm>
            <a:off x="6796878" y="6053882"/>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33" name="TextBox 32">
            <a:extLst>
              <a:ext uri="{FF2B5EF4-FFF2-40B4-BE49-F238E27FC236}">
                <a16:creationId xmlns:a16="http://schemas.microsoft.com/office/drawing/2014/main" id="{0C680306-6256-4181-D4A6-6D50CED8C657}"/>
              </a:ext>
            </a:extLst>
          </p:cNvPr>
          <p:cNvSpPr txBox="1"/>
          <p:nvPr/>
        </p:nvSpPr>
        <p:spPr>
          <a:xfrm>
            <a:off x="4392165" y="6053882"/>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36" name="Straight Arrow Connector 35">
            <a:extLst>
              <a:ext uri="{FF2B5EF4-FFF2-40B4-BE49-F238E27FC236}">
                <a16:creationId xmlns:a16="http://schemas.microsoft.com/office/drawing/2014/main" id="{5ADEF808-10D6-27A4-42BE-8DBCA7DB5210}"/>
              </a:ext>
            </a:extLst>
          </p:cNvPr>
          <p:cNvCxnSpPr/>
          <p:nvPr/>
        </p:nvCxnSpPr>
        <p:spPr>
          <a:xfrm flipV="1">
            <a:off x="1216735" y="594905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C38A390-F249-6788-275D-798BBC4ED80A}"/>
              </a:ext>
            </a:extLst>
          </p:cNvPr>
          <p:cNvSpPr/>
          <p:nvPr/>
        </p:nvSpPr>
        <p:spPr>
          <a:xfrm>
            <a:off x="1070814"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B1073C7-8DC1-2E2B-A468-1383B624C105}"/>
              </a:ext>
            </a:extLst>
          </p:cNvPr>
          <p:cNvSpPr/>
          <p:nvPr/>
        </p:nvSpPr>
        <p:spPr>
          <a:xfrm>
            <a:off x="1041076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89A3781-74A7-EAF4-DC29-48E7DA425C11}"/>
              </a:ext>
            </a:extLst>
          </p:cNvPr>
          <p:cNvSpPr txBox="1"/>
          <p:nvPr/>
        </p:nvSpPr>
        <p:spPr>
          <a:xfrm>
            <a:off x="940376" y="6063021"/>
            <a:ext cx="442750" cy="369332"/>
          </a:xfrm>
          <a:prstGeom prst="rect">
            <a:avLst/>
          </a:prstGeom>
          <a:noFill/>
        </p:spPr>
        <p:txBody>
          <a:bodyPr wrap="none" rtlCol="0">
            <a:spAutoFit/>
          </a:bodyPr>
          <a:lstStyle/>
          <a:p>
            <a:r>
              <a:rPr lang="en-US" dirty="0"/>
              <a:t>i-2</a:t>
            </a:r>
          </a:p>
        </p:txBody>
      </p:sp>
      <p:sp>
        <p:nvSpPr>
          <p:cNvPr id="40" name="TextBox 39">
            <a:extLst>
              <a:ext uri="{FF2B5EF4-FFF2-40B4-BE49-F238E27FC236}">
                <a16:creationId xmlns:a16="http://schemas.microsoft.com/office/drawing/2014/main" id="{3F9A94DC-B549-D19A-46BC-2B01D58D999D}"/>
              </a:ext>
            </a:extLst>
          </p:cNvPr>
          <p:cNvSpPr txBox="1"/>
          <p:nvPr/>
        </p:nvSpPr>
        <p:spPr>
          <a:xfrm>
            <a:off x="10296652" y="6042451"/>
            <a:ext cx="500458" cy="369332"/>
          </a:xfrm>
          <a:prstGeom prst="rect">
            <a:avLst/>
          </a:prstGeom>
          <a:noFill/>
        </p:spPr>
        <p:txBody>
          <a:bodyPr wrap="none" rtlCol="0">
            <a:spAutoFit/>
          </a:bodyPr>
          <a:lstStyle/>
          <a:p>
            <a:r>
              <a:rPr lang="en-US" dirty="0"/>
              <a:t>i+2</a:t>
            </a:r>
          </a:p>
        </p:txBody>
      </p:sp>
    </p:spTree>
    <p:extLst>
      <p:ext uri="{BB962C8B-B14F-4D97-AF65-F5344CB8AC3E}">
        <p14:creationId xmlns:p14="http://schemas.microsoft.com/office/powerpoint/2010/main" val="2779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ENO and WENO Concept</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11242658" cy="5426813"/>
          </a:xfrm>
        </p:spPr>
        <p:txBody>
          <a:bodyPr>
            <a:normAutofit lnSpcReduction="10000"/>
          </a:bodyPr>
          <a:lstStyle/>
          <a:p>
            <a:r>
              <a:rPr lang="en-US" dirty="0"/>
              <a:t>Define a suite of re-constructions that each provide 3</a:t>
            </a:r>
            <a:r>
              <a:rPr lang="en-US" baseline="30000" dirty="0"/>
              <a:t>rd</a:t>
            </a:r>
            <a:r>
              <a:rPr lang="en-US" dirty="0"/>
              <a:t>-order accuracy:</a:t>
            </a:r>
          </a:p>
          <a:p>
            <a:endParaRPr lang="en-US" i="1" dirty="0"/>
          </a:p>
          <a:p>
            <a:endParaRPr lang="en-US" i="1" dirty="0"/>
          </a:p>
          <a:p>
            <a:pPr marL="342900" indent="-342900">
              <a:buFont typeface="Arial" panose="020B0604020202020204" pitchFamily="34" charset="0"/>
              <a:buChar char="•"/>
            </a:pPr>
            <a:r>
              <a:rPr lang="en-US" dirty="0"/>
              <a:t>The above are simply defined by each of the three-point stencils, e.g., </a:t>
            </a:r>
          </a:p>
          <a:p>
            <a:pPr marL="726948" lvl="1" indent="-342900">
              <a:buFont typeface="Arial" panose="020B0604020202020204" pitchFamily="34" charset="0"/>
              <a:buChar char="•"/>
            </a:pPr>
            <a:r>
              <a:rPr lang="en-US" dirty="0"/>
              <a:t>(i-2, i-1, </a:t>
            </a:r>
            <a:r>
              <a:rPr lang="en-US" dirty="0" err="1"/>
              <a:t>i</a:t>
            </a:r>
            <a:r>
              <a:rPr lang="en-US" dirty="0"/>
              <a:t>), (i-1, </a:t>
            </a:r>
            <a:r>
              <a:rPr lang="en-US" dirty="0" err="1"/>
              <a:t>i</a:t>
            </a:r>
            <a:r>
              <a:rPr lang="en-US" dirty="0"/>
              <a:t>, i+1) and (</a:t>
            </a:r>
            <a:r>
              <a:rPr lang="en-US" dirty="0" err="1"/>
              <a:t>i</a:t>
            </a:r>
            <a:r>
              <a:rPr lang="en-US" dirty="0"/>
              <a:t>, i+1, i+2)</a:t>
            </a:r>
          </a:p>
          <a:p>
            <a:endParaRPr lang="en-US" dirty="0"/>
          </a:p>
          <a:p>
            <a:r>
              <a:rPr lang="en-US" dirty="0"/>
              <a:t>We can also define a fifth-order scheme:</a:t>
            </a:r>
          </a:p>
          <a:p>
            <a:endParaRPr lang="en-US" dirty="0"/>
          </a:p>
          <a:p>
            <a:endParaRPr lang="en-US" dirty="0"/>
          </a:p>
          <a:p>
            <a:pPr marL="342900" indent="-342900">
              <a:buFont typeface="Arial" panose="020B0604020202020204" pitchFamily="34" charset="0"/>
              <a:buChar char="•"/>
            </a:pPr>
            <a:r>
              <a:rPr lang="en-US" dirty="0"/>
              <a:t>This stencil can be reconstructed based on </a:t>
            </a:r>
            <a:r>
              <a:rPr lang="en-US" i="1" dirty="0"/>
              <a:t>linear weights</a:t>
            </a:r>
            <a:r>
              <a:rPr lang="en-US" dirty="0"/>
              <a:t>, </a:t>
            </a:r>
            <a:r>
              <a:rPr lang="en-US" dirty="0">
                <a:latin typeface="Symbol" pitchFamily="2" charset="2"/>
              </a:rPr>
              <a:t>g:</a:t>
            </a:r>
          </a:p>
          <a:p>
            <a:endParaRPr lang="en-US" dirty="0">
              <a:latin typeface="Symbol" pitchFamily="2" charset="2"/>
            </a:endParaRPr>
          </a:p>
          <a:p>
            <a:r>
              <a:rPr lang="en-US" dirty="0">
                <a:latin typeface="Symbol" pitchFamily="2" charset="2"/>
              </a:rPr>
              <a:t>				           </a:t>
            </a:r>
            <a:r>
              <a:rPr lang="en-US" dirty="0"/>
              <a:t>Or a convex-combination of weights: (sum to unity):</a:t>
            </a:r>
          </a:p>
          <a:p>
            <a:endParaRPr lang="en-US" dirty="0"/>
          </a:p>
          <a:p>
            <a:r>
              <a:rPr lang="en-US" dirty="0"/>
              <a:t>The weights, w</a:t>
            </a:r>
            <a:r>
              <a:rPr lang="en-US" baseline="-25000" dirty="0"/>
              <a:t>1,2,3</a:t>
            </a:r>
            <a:r>
              <a:rPr lang="en-US" dirty="0"/>
              <a:t>, are a function of a “smoothness” factor (</a:t>
            </a:r>
            <a:r>
              <a:rPr lang="en-US" dirty="0">
                <a:latin typeface="Symbol" pitchFamily="2" charset="2"/>
              </a:rPr>
              <a:t>b</a:t>
            </a:r>
            <a:r>
              <a:rPr lang="en-US" baseline="-25000" dirty="0">
                <a:latin typeface="Symbol" pitchFamily="2" charset="2"/>
              </a:rPr>
              <a:t>1,2,3</a:t>
            </a:r>
            <a:r>
              <a:rPr lang="en-US" dirty="0"/>
              <a:t>) that are dynamically selected</a:t>
            </a:r>
          </a:p>
        </p:txBody>
      </p:sp>
      <p:pic>
        <p:nvPicPr>
          <p:cNvPr id="41" name="Picture 40">
            <a:extLst>
              <a:ext uri="{FF2B5EF4-FFF2-40B4-BE49-F238E27FC236}">
                <a16:creationId xmlns:a16="http://schemas.microsoft.com/office/drawing/2014/main" id="{AD12F635-CC43-9433-DDEB-A3C822A44DAA}"/>
              </a:ext>
            </a:extLst>
          </p:cNvPr>
          <p:cNvPicPr>
            <a:picLocks noChangeAspect="1"/>
          </p:cNvPicPr>
          <p:nvPr/>
        </p:nvPicPr>
        <p:blipFill>
          <a:blip r:embed="rId2"/>
          <a:stretch>
            <a:fillRect/>
          </a:stretch>
        </p:blipFill>
        <p:spPr>
          <a:xfrm>
            <a:off x="714278" y="3848603"/>
            <a:ext cx="6451600" cy="584200"/>
          </a:xfrm>
          <a:prstGeom prst="rect">
            <a:avLst/>
          </a:prstGeom>
        </p:spPr>
      </p:pic>
      <p:pic>
        <p:nvPicPr>
          <p:cNvPr id="43" name="Picture 42">
            <a:extLst>
              <a:ext uri="{FF2B5EF4-FFF2-40B4-BE49-F238E27FC236}">
                <a16:creationId xmlns:a16="http://schemas.microsoft.com/office/drawing/2014/main" id="{A55A7008-110E-8B00-BD67-40BB827DDF00}"/>
              </a:ext>
            </a:extLst>
          </p:cNvPr>
          <p:cNvPicPr>
            <a:picLocks noChangeAspect="1"/>
          </p:cNvPicPr>
          <p:nvPr/>
        </p:nvPicPr>
        <p:blipFill>
          <a:blip r:embed="rId3"/>
          <a:stretch>
            <a:fillRect/>
          </a:stretch>
        </p:blipFill>
        <p:spPr>
          <a:xfrm>
            <a:off x="7344807" y="5702366"/>
            <a:ext cx="4330700" cy="482600"/>
          </a:xfrm>
          <a:prstGeom prst="rect">
            <a:avLst/>
          </a:prstGeom>
        </p:spPr>
      </p:pic>
      <p:pic>
        <p:nvPicPr>
          <p:cNvPr id="7" name="Picture 6">
            <a:extLst>
              <a:ext uri="{FF2B5EF4-FFF2-40B4-BE49-F238E27FC236}">
                <a16:creationId xmlns:a16="http://schemas.microsoft.com/office/drawing/2014/main" id="{ECB064F7-C219-83F5-32E9-6FBFCE259047}"/>
              </a:ext>
            </a:extLst>
          </p:cNvPr>
          <p:cNvPicPr>
            <a:picLocks noChangeAspect="1"/>
          </p:cNvPicPr>
          <p:nvPr/>
        </p:nvPicPr>
        <p:blipFill>
          <a:blip r:embed="rId4"/>
          <a:stretch>
            <a:fillRect/>
          </a:stretch>
        </p:blipFill>
        <p:spPr>
          <a:xfrm>
            <a:off x="332301" y="1834822"/>
            <a:ext cx="3721100" cy="584200"/>
          </a:xfrm>
          <a:prstGeom prst="rect">
            <a:avLst/>
          </a:prstGeom>
        </p:spPr>
      </p:pic>
      <p:pic>
        <p:nvPicPr>
          <p:cNvPr id="10" name="Picture 9">
            <a:extLst>
              <a:ext uri="{FF2B5EF4-FFF2-40B4-BE49-F238E27FC236}">
                <a16:creationId xmlns:a16="http://schemas.microsoft.com/office/drawing/2014/main" id="{7215D246-67FB-4E77-986E-9BF5A4892341}"/>
              </a:ext>
            </a:extLst>
          </p:cNvPr>
          <p:cNvPicPr>
            <a:picLocks noChangeAspect="1"/>
          </p:cNvPicPr>
          <p:nvPr/>
        </p:nvPicPr>
        <p:blipFill>
          <a:blip r:embed="rId5"/>
          <a:stretch>
            <a:fillRect/>
          </a:stretch>
        </p:blipFill>
        <p:spPr>
          <a:xfrm>
            <a:off x="8321658" y="1834822"/>
            <a:ext cx="3568700" cy="584200"/>
          </a:xfrm>
          <a:prstGeom prst="rect">
            <a:avLst/>
          </a:prstGeom>
        </p:spPr>
      </p:pic>
      <p:pic>
        <p:nvPicPr>
          <p:cNvPr id="11" name="Picture 10">
            <a:extLst>
              <a:ext uri="{FF2B5EF4-FFF2-40B4-BE49-F238E27FC236}">
                <a16:creationId xmlns:a16="http://schemas.microsoft.com/office/drawing/2014/main" id="{F2A6916B-9820-871B-9567-8C253A1348C3}"/>
              </a:ext>
            </a:extLst>
          </p:cNvPr>
          <p:cNvPicPr>
            <a:picLocks noChangeAspect="1"/>
          </p:cNvPicPr>
          <p:nvPr/>
        </p:nvPicPr>
        <p:blipFill>
          <a:blip r:embed="rId6"/>
          <a:stretch>
            <a:fillRect/>
          </a:stretch>
        </p:blipFill>
        <p:spPr>
          <a:xfrm>
            <a:off x="4295229" y="1834822"/>
            <a:ext cx="3784600" cy="584200"/>
          </a:xfrm>
          <a:prstGeom prst="rect">
            <a:avLst/>
          </a:prstGeom>
        </p:spPr>
      </p:pic>
      <p:pic>
        <p:nvPicPr>
          <p:cNvPr id="24" name="Picture 23">
            <a:extLst>
              <a:ext uri="{FF2B5EF4-FFF2-40B4-BE49-F238E27FC236}">
                <a16:creationId xmlns:a16="http://schemas.microsoft.com/office/drawing/2014/main" id="{47473C3F-EC5F-3339-B0FC-994E6D4FD357}"/>
              </a:ext>
            </a:extLst>
          </p:cNvPr>
          <p:cNvPicPr>
            <a:picLocks noChangeAspect="1"/>
          </p:cNvPicPr>
          <p:nvPr/>
        </p:nvPicPr>
        <p:blipFill>
          <a:blip r:embed="rId7"/>
          <a:stretch>
            <a:fillRect/>
          </a:stretch>
        </p:blipFill>
        <p:spPr>
          <a:xfrm>
            <a:off x="581871" y="5181387"/>
            <a:ext cx="4165600" cy="482600"/>
          </a:xfrm>
          <a:prstGeom prst="rect">
            <a:avLst/>
          </a:prstGeom>
        </p:spPr>
      </p:pic>
      <p:pic>
        <p:nvPicPr>
          <p:cNvPr id="25" name="Picture 24">
            <a:extLst>
              <a:ext uri="{FF2B5EF4-FFF2-40B4-BE49-F238E27FC236}">
                <a16:creationId xmlns:a16="http://schemas.microsoft.com/office/drawing/2014/main" id="{55CAF3DC-46F5-86EE-89D0-6196244D1F9A}"/>
              </a:ext>
            </a:extLst>
          </p:cNvPr>
          <p:cNvPicPr>
            <a:picLocks noChangeAspect="1"/>
          </p:cNvPicPr>
          <p:nvPr/>
        </p:nvPicPr>
        <p:blipFill>
          <a:blip r:embed="rId8"/>
          <a:stretch>
            <a:fillRect/>
          </a:stretch>
        </p:blipFill>
        <p:spPr>
          <a:xfrm>
            <a:off x="8464134" y="4461288"/>
            <a:ext cx="3035300" cy="584200"/>
          </a:xfrm>
          <a:prstGeom prst="rect">
            <a:avLst/>
          </a:prstGeom>
        </p:spPr>
      </p:pic>
      <p:cxnSp>
        <p:nvCxnSpPr>
          <p:cNvPr id="26" name="Straight Connector 25">
            <a:extLst>
              <a:ext uri="{FF2B5EF4-FFF2-40B4-BE49-F238E27FC236}">
                <a16:creationId xmlns:a16="http://schemas.microsoft.com/office/drawing/2014/main" id="{3EAA9698-9B93-3DB5-784E-8A17CEC06049}"/>
              </a:ext>
            </a:extLst>
          </p:cNvPr>
          <p:cNvCxnSpPr>
            <a:cxnSpLocks/>
            <a:endCxn id="53" idx="6"/>
          </p:cNvCxnSpPr>
          <p:nvPr/>
        </p:nvCxnSpPr>
        <p:spPr>
          <a:xfrm flipV="1">
            <a:off x="1162254" y="1259595"/>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603189A-6122-C1A5-DCF8-A26191DC7094}"/>
              </a:ext>
            </a:extLst>
          </p:cNvPr>
          <p:cNvSpPr/>
          <p:nvPr/>
        </p:nvSpPr>
        <p:spPr>
          <a:xfrm>
            <a:off x="340580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5ED3DC1-E26C-FD14-04A0-25B693EA7480}"/>
              </a:ext>
            </a:extLst>
          </p:cNvPr>
          <p:cNvSpPr/>
          <p:nvPr/>
        </p:nvSpPr>
        <p:spPr>
          <a:xfrm>
            <a:off x="8075773"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2E06263-69C6-E38C-150F-C48E21887297}"/>
              </a:ext>
            </a:extLst>
          </p:cNvPr>
          <p:cNvSpPr/>
          <p:nvPr/>
        </p:nvSpPr>
        <p:spPr>
          <a:xfrm>
            <a:off x="5740786"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7BFA1A94-DA2A-B7B5-7BCF-7C29369643A3}"/>
              </a:ext>
            </a:extLst>
          </p:cNvPr>
          <p:cNvSpPr/>
          <p:nvPr/>
        </p:nvSpPr>
        <p:spPr>
          <a:xfrm>
            <a:off x="696207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83685B67-AFF1-C5E5-5A18-1162918F5396}"/>
              </a:ext>
            </a:extLst>
          </p:cNvPr>
          <p:cNvSpPr/>
          <p:nvPr/>
        </p:nvSpPr>
        <p:spPr>
          <a:xfrm>
            <a:off x="461464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DA15E19-65CC-65B5-BABD-F2CCCB1357EC}"/>
              </a:ext>
            </a:extLst>
          </p:cNvPr>
          <p:cNvSpPr txBox="1"/>
          <p:nvPr/>
        </p:nvSpPr>
        <p:spPr>
          <a:xfrm>
            <a:off x="3318907" y="816097"/>
            <a:ext cx="442750" cy="369332"/>
          </a:xfrm>
          <a:prstGeom prst="rect">
            <a:avLst/>
          </a:prstGeom>
          <a:noFill/>
        </p:spPr>
        <p:txBody>
          <a:bodyPr wrap="none" rtlCol="0">
            <a:spAutoFit/>
          </a:bodyPr>
          <a:lstStyle/>
          <a:p>
            <a:r>
              <a:rPr lang="en-US" dirty="0"/>
              <a:t>i-1</a:t>
            </a:r>
          </a:p>
        </p:txBody>
      </p:sp>
      <p:sp>
        <p:nvSpPr>
          <p:cNvPr id="47" name="TextBox 46">
            <a:extLst>
              <a:ext uri="{FF2B5EF4-FFF2-40B4-BE49-F238E27FC236}">
                <a16:creationId xmlns:a16="http://schemas.microsoft.com/office/drawing/2014/main" id="{4EC2E825-290E-AE0B-3888-780C6C27AE4B}"/>
              </a:ext>
            </a:extLst>
          </p:cNvPr>
          <p:cNvSpPr txBox="1"/>
          <p:nvPr/>
        </p:nvSpPr>
        <p:spPr>
          <a:xfrm>
            <a:off x="5708300" y="816097"/>
            <a:ext cx="237566" cy="369332"/>
          </a:xfrm>
          <a:prstGeom prst="rect">
            <a:avLst/>
          </a:prstGeom>
          <a:noFill/>
        </p:spPr>
        <p:txBody>
          <a:bodyPr wrap="none" rtlCol="0">
            <a:spAutoFit/>
          </a:bodyPr>
          <a:lstStyle/>
          <a:p>
            <a:r>
              <a:rPr lang="en-US" dirty="0"/>
              <a:t>i</a:t>
            </a:r>
          </a:p>
        </p:txBody>
      </p:sp>
      <p:sp>
        <p:nvSpPr>
          <p:cNvPr id="48" name="TextBox 47">
            <a:extLst>
              <a:ext uri="{FF2B5EF4-FFF2-40B4-BE49-F238E27FC236}">
                <a16:creationId xmlns:a16="http://schemas.microsoft.com/office/drawing/2014/main" id="{6F9F15F9-C760-6244-5D0C-D40AB4BFFAE2}"/>
              </a:ext>
            </a:extLst>
          </p:cNvPr>
          <p:cNvSpPr txBox="1"/>
          <p:nvPr/>
        </p:nvSpPr>
        <p:spPr>
          <a:xfrm>
            <a:off x="7890907" y="795528"/>
            <a:ext cx="500458"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9B78160D-F2C8-542F-DFA2-7038C9F8C5C2}"/>
              </a:ext>
            </a:extLst>
          </p:cNvPr>
          <p:cNvSpPr txBox="1"/>
          <p:nvPr/>
        </p:nvSpPr>
        <p:spPr>
          <a:xfrm>
            <a:off x="6796878" y="812398"/>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0" name="TextBox 49">
            <a:extLst>
              <a:ext uri="{FF2B5EF4-FFF2-40B4-BE49-F238E27FC236}">
                <a16:creationId xmlns:a16="http://schemas.microsoft.com/office/drawing/2014/main" id="{DC8A3EE1-BEBD-CBF9-95B6-5BB225EE7C16}"/>
              </a:ext>
            </a:extLst>
          </p:cNvPr>
          <p:cNvSpPr txBox="1"/>
          <p:nvPr/>
        </p:nvSpPr>
        <p:spPr>
          <a:xfrm>
            <a:off x="4392165" y="812398"/>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2" name="Oval 51">
            <a:extLst>
              <a:ext uri="{FF2B5EF4-FFF2-40B4-BE49-F238E27FC236}">
                <a16:creationId xmlns:a16="http://schemas.microsoft.com/office/drawing/2014/main" id="{FFD48232-E640-2769-FA5E-DEC08DB4F9DA}"/>
              </a:ext>
            </a:extLst>
          </p:cNvPr>
          <p:cNvSpPr/>
          <p:nvPr/>
        </p:nvSpPr>
        <p:spPr>
          <a:xfrm>
            <a:off x="1070814"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E6A6A4-4206-014C-7D96-186D286ED3FB}"/>
              </a:ext>
            </a:extLst>
          </p:cNvPr>
          <p:cNvSpPr/>
          <p:nvPr/>
        </p:nvSpPr>
        <p:spPr>
          <a:xfrm>
            <a:off x="1041076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1D9D9555-3CCF-F6AD-E313-25188D92E3FF}"/>
              </a:ext>
            </a:extLst>
          </p:cNvPr>
          <p:cNvSpPr/>
          <p:nvPr/>
        </p:nvSpPr>
        <p:spPr>
          <a:xfrm>
            <a:off x="9351495"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1A793AC8-D0AB-F5D3-A2BE-65272DAC7609}"/>
              </a:ext>
            </a:extLst>
          </p:cNvPr>
          <p:cNvSpPr/>
          <p:nvPr/>
        </p:nvSpPr>
        <p:spPr>
          <a:xfrm>
            <a:off x="2252448"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B64228A-96C5-7B65-D805-8C921E99050F}"/>
              </a:ext>
            </a:extLst>
          </p:cNvPr>
          <p:cNvSpPr txBox="1"/>
          <p:nvPr/>
        </p:nvSpPr>
        <p:spPr>
          <a:xfrm>
            <a:off x="940376" y="821537"/>
            <a:ext cx="442750" cy="369332"/>
          </a:xfrm>
          <a:prstGeom prst="rect">
            <a:avLst/>
          </a:prstGeom>
          <a:noFill/>
        </p:spPr>
        <p:txBody>
          <a:bodyPr wrap="none" rtlCol="0">
            <a:spAutoFit/>
          </a:bodyPr>
          <a:lstStyle/>
          <a:p>
            <a:r>
              <a:rPr lang="en-US" dirty="0"/>
              <a:t>i-2</a:t>
            </a:r>
          </a:p>
        </p:txBody>
      </p:sp>
      <p:sp>
        <p:nvSpPr>
          <p:cNvPr id="57" name="TextBox 56">
            <a:extLst>
              <a:ext uri="{FF2B5EF4-FFF2-40B4-BE49-F238E27FC236}">
                <a16:creationId xmlns:a16="http://schemas.microsoft.com/office/drawing/2014/main" id="{0B6452ED-3510-D974-7707-588275E52946}"/>
              </a:ext>
            </a:extLst>
          </p:cNvPr>
          <p:cNvSpPr txBox="1"/>
          <p:nvPr/>
        </p:nvSpPr>
        <p:spPr>
          <a:xfrm>
            <a:off x="10296652" y="800967"/>
            <a:ext cx="500458" cy="369332"/>
          </a:xfrm>
          <a:prstGeom prst="rect">
            <a:avLst/>
          </a:prstGeom>
          <a:noFill/>
        </p:spPr>
        <p:txBody>
          <a:bodyPr wrap="none" rtlCol="0">
            <a:spAutoFit/>
          </a:bodyPr>
          <a:lstStyle/>
          <a:p>
            <a:r>
              <a:rPr lang="en-US" dirty="0"/>
              <a:t>i+2</a:t>
            </a:r>
          </a:p>
        </p:txBody>
      </p:sp>
      <p:sp>
        <p:nvSpPr>
          <p:cNvPr id="58" name="TextBox 57">
            <a:extLst>
              <a:ext uri="{FF2B5EF4-FFF2-40B4-BE49-F238E27FC236}">
                <a16:creationId xmlns:a16="http://schemas.microsoft.com/office/drawing/2014/main" id="{EFC55FC0-1CA1-8565-A6A3-9A20C2C2732C}"/>
              </a:ext>
            </a:extLst>
          </p:cNvPr>
          <p:cNvSpPr txBox="1"/>
          <p:nvPr/>
        </p:nvSpPr>
        <p:spPr>
          <a:xfrm>
            <a:off x="9284264" y="812398"/>
            <a:ext cx="761747"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
        <p:nvSpPr>
          <p:cNvPr id="59" name="TextBox 58">
            <a:extLst>
              <a:ext uri="{FF2B5EF4-FFF2-40B4-BE49-F238E27FC236}">
                <a16:creationId xmlns:a16="http://schemas.microsoft.com/office/drawing/2014/main" id="{6D8A9A5F-AFFF-7986-491F-6A0C8120C1CE}"/>
              </a:ext>
            </a:extLst>
          </p:cNvPr>
          <p:cNvSpPr txBox="1"/>
          <p:nvPr/>
        </p:nvSpPr>
        <p:spPr>
          <a:xfrm>
            <a:off x="2029964" y="812398"/>
            <a:ext cx="723275"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Tree>
    <p:extLst>
      <p:ext uri="{BB962C8B-B14F-4D97-AF65-F5344CB8AC3E}">
        <p14:creationId xmlns:p14="http://schemas.microsoft.com/office/powerpoint/2010/main" val="60293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endParaRPr lang="en-US" dirty="0"/>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828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Hint… Can we look towards the projected nodal gradient to effectively increase the stencil?</a:t>
            </a:r>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373550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General Kappa-Method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206343" cy="5187043"/>
          </a:xfrm>
        </p:spPr>
        <p:txBody>
          <a:bodyPr/>
          <a:lstStyle/>
          <a:p>
            <a:r>
              <a:rPr lang="en-US" dirty="0"/>
              <a:t>For the edge defined by the </a:t>
            </a:r>
            <a:r>
              <a:rPr lang="en-US" dirty="0" err="1"/>
              <a:t>i</a:t>
            </a:r>
            <a:r>
              <a:rPr lang="en-US" dirty="0"/>
              <a:t> and i+1 node, define a Left and Right state: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t>
            </a:r>
            <a:r>
              <a:rPr lang="en-US" dirty="0">
                <a:latin typeface="Symbol" pitchFamily="2" charset="2"/>
              </a:rPr>
              <a:t>k</a:t>
            </a:r>
            <a:r>
              <a:rPr lang="en-US" dirty="0"/>
              <a:t> = +1, we simply revert to CDS</a:t>
            </a:r>
          </a:p>
          <a:p>
            <a:pPr marL="342900" indent="-342900">
              <a:buFont typeface="Arial" panose="020B0604020202020204" pitchFamily="34" charset="0"/>
              <a:buChar char="•"/>
            </a:pPr>
            <a:r>
              <a:rPr lang="en-US" dirty="0"/>
              <a:t>For </a:t>
            </a:r>
            <a:r>
              <a:rPr lang="en-US" dirty="0">
                <a:latin typeface="Symbol" pitchFamily="2" charset="2"/>
              </a:rPr>
              <a:t>k</a:t>
            </a:r>
            <a:r>
              <a:rPr lang="en-US" dirty="0"/>
              <a:t> = -1, Second-order upwind</a:t>
            </a:r>
          </a:p>
          <a:p>
            <a:pPr marL="342900" indent="-342900">
              <a:buFont typeface="Arial" panose="020B0604020202020204" pitchFamily="34" charset="0"/>
              <a:buChar char="•"/>
            </a:pPr>
            <a:r>
              <a:rPr lang="en-US" dirty="0"/>
              <a:t>For </a:t>
            </a:r>
            <a:r>
              <a:rPr lang="en-US" dirty="0">
                <a:latin typeface="Symbol" pitchFamily="2" charset="2"/>
              </a:rPr>
              <a:t>k</a:t>
            </a:r>
            <a:r>
              <a:rPr lang="en-US" dirty="0"/>
              <a:t> = 2/3, QUICK (Leonard, “</a:t>
            </a:r>
            <a:r>
              <a:rPr lang="en-US" dirty="0">
                <a:effectLst/>
              </a:rPr>
              <a:t>A stable and accurate convective modelling procedure based on quadratic up-stream interpolation”, </a:t>
            </a:r>
            <a:r>
              <a:rPr lang="en-US" dirty="0" err="1">
                <a:effectLst/>
              </a:rPr>
              <a:t>Comput</a:t>
            </a:r>
            <a:r>
              <a:rPr lang="en-US" dirty="0">
                <a:effectLst/>
              </a:rPr>
              <a:t>. Methods Appl. Mech. Eng. 19 (1979) 59–98.</a:t>
            </a:r>
            <a:r>
              <a:rPr lang="en-US" dirty="0"/>
              <a:t>)</a:t>
            </a:r>
          </a:p>
        </p:txBody>
      </p:sp>
      <p:pic>
        <p:nvPicPr>
          <p:cNvPr id="5" name="Picture 4">
            <a:extLst>
              <a:ext uri="{FF2B5EF4-FFF2-40B4-BE49-F238E27FC236}">
                <a16:creationId xmlns:a16="http://schemas.microsoft.com/office/drawing/2014/main" id="{C4C5A8C2-FC67-7F4C-C962-5324421CFEF9}"/>
              </a:ext>
            </a:extLst>
          </p:cNvPr>
          <p:cNvPicPr>
            <a:picLocks noChangeAspect="1"/>
          </p:cNvPicPr>
          <p:nvPr/>
        </p:nvPicPr>
        <p:blipFill>
          <a:blip r:embed="rId3"/>
          <a:stretch>
            <a:fillRect/>
          </a:stretch>
        </p:blipFill>
        <p:spPr>
          <a:xfrm>
            <a:off x="139369" y="2199725"/>
            <a:ext cx="7480300" cy="1244600"/>
          </a:xfrm>
          <a:prstGeom prst="rect">
            <a:avLst/>
          </a:prstGeom>
        </p:spPr>
      </p:pic>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4"/>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5"/>
          <a:stretch>
            <a:fillRect/>
          </a:stretch>
        </p:blipFill>
        <p:spPr>
          <a:xfrm>
            <a:off x="10392089" y="2574190"/>
            <a:ext cx="457200" cy="355600"/>
          </a:xfrm>
          <a:prstGeom prst="rect">
            <a:avLst/>
          </a:prstGeom>
        </p:spPr>
      </p:pic>
      <p:sp>
        <p:nvSpPr>
          <p:cNvPr id="11" name="TextBox 10">
            <a:extLst>
              <a:ext uri="{FF2B5EF4-FFF2-40B4-BE49-F238E27FC236}">
                <a16:creationId xmlns:a16="http://schemas.microsoft.com/office/drawing/2014/main" id="{A3C54EDE-80CB-59B5-93D5-A06F64FED8B0}"/>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Tree>
    <p:extLst>
      <p:ext uri="{BB962C8B-B14F-4D97-AF65-F5344CB8AC3E}">
        <p14:creationId xmlns:p14="http://schemas.microsoft.com/office/powerpoint/2010/main" val="29391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Kappa = 0 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2BB6A1D5-2336-880B-D0A4-CD1FB612B038}"/>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4E84548F-4C89-E995-6A2E-D8E26333B232}"/>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BCBFBCE6-80A3-8E1B-E0D5-5D6882A66841}"/>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DD1F0C5A-FE73-055B-25AB-38F88F2E327A}"/>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6374749C-DA4E-0B70-42ED-8E04E197D2CB}"/>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Derived by substituting </a:t>
            </a:r>
            <a:r>
              <a:rPr lang="en-US" dirty="0">
                <a:latin typeface="Symbol" pitchFamily="2" charset="2"/>
              </a:rPr>
              <a:t>k</a:t>
            </a:r>
            <a:r>
              <a:rPr lang="en-US" dirty="0"/>
              <a:t> = 0, and</a:t>
            </a:r>
          </a:p>
          <a:p>
            <a:pPr algn="l"/>
            <a:r>
              <a:rPr lang="en-US" dirty="0"/>
              <a:t>using the projected nodal gradient</a:t>
            </a:r>
          </a:p>
          <a:p>
            <a:pPr algn="l"/>
            <a:r>
              <a:rPr lang="en-US" dirty="0"/>
              <a:t>definition – or – just by noting an</a:t>
            </a:r>
          </a:p>
          <a:p>
            <a:pPr algn="l"/>
            <a:r>
              <a:rPr lang="en-US" dirty="0"/>
              <a:t>extrapolation using a gradient</a:t>
            </a:r>
          </a:p>
        </p:txBody>
      </p:sp>
    </p:spTree>
    <p:extLst>
      <p:ext uri="{BB962C8B-B14F-4D97-AF65-F5344CB8AC3E}">
        <p14:creationId xmlns:p14="http://schemas.microsoft.com/office/powerpoint/2010/main" val="14181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44559-864C-CA70-5993-CAF9148C67F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891E7DF-1EDC-D44D-D766-4EAD203D3355}"/>
              </a:ext>
            </a:extLst>
          </p:cNvPr>
          <p:cNvPicPr>
            <a:picLocks noChangeAspect="1"/>
          </p:cNvPicPr>
          <p:nvPr/>
        </p:nvPicPr>
        <p:blipFill>
          <a:blip r:embed="rId2"/>
          <a:stretch>
            <a:fillRect/>
          </a:stretch>
        </p:blipFill>
        <p:spPr>
          <a:xfrm>
            <a:off x="7589894" y="851851"/>
            <a:ext cx="4527894" cy="3346704"/>
          </a:xfrm>
          <a:prstGeom prst="rect">
            <a:avLst/>
          </a:prstGeom>
        </p:spPr>
      </p:pic>
      <p:sp>
        <p:nvSpPr>
          <p:cNvPr id="2" name="Title 1">
            <a:extLst>
              <a:ext uri="{FF2B5EF4-FFF2-40B4-BE49-F238E27FC236}">
                <a16:creationId xmlns:a16="http://schemas.microsoft.com/office/drawing/2014/main" id="{02A1BC82-7914-3C9C-028C-994090A6ECA5}"/>
              </a:ext>
            </a:extLst>
          </p:cNvPr>
          <p:cNvSpPr>
            <a:spLocks noGrp="1"/>
          </p:cNvSpPr>
          <p:nvPr>
            <p:ph type="title"/>
          </p:nvPr>
        </p:nvSpPr>
        <p:spPr/>
        <p:txBody>
          <a:bodyPr>
            <a:normAutofit fontScale="90000"/>
          </a:bodyPr>
          <a:lstStyle/>
          <a:p>
            <a:r>
              <a:rPr lang="en-US" dirty="0"/>
              <a:t>Kappa = 0 Method of Hirsh: CVFEM</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8622323-B03A-F107-AE39-DA61C7E39A97}"/>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DB6EE986-8064-B8AC-9732-F0D8C88E4E15}"/>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E943B514-161B-29FD-3B9B-36C733EA422E}"/>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3B49271D-1913-C0DA-429D-AEF186BFAE6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51496648-2025-9DDE-51DF-C8B1881E5283}"/>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6C502054-8A75-792E-AB32-A537A1AF1440}"/>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CE256DD0-945D-0780-A9C6-08F66E36BAAE}"/>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F96F8B33-9D76-6D4C-9C50-9E299007B1FB}"/>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1223852E-9EFA-7042-8562-B4C4AB9B6B52}"/>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CVFEM surface integration point can </a:t>
            </a:r>
          </a:p>
          <a:p>
            <a:pPr algn="l"/>
            <a:r>
              <a:rPr lang="en-US" dirty="0"/>
              <a:t>be along the edge, or at the </a:t>
            </a:r>
          </a:p>
          <a:p>
            <a:pPr algn="l"/>
            <a:r>
              <a:rPr lang="en-US" dirty="0"/>
              <a:t>standard SCS location with modified </a:t>
            </a:r>
          </a:p>
          <a:p>
            <a:pPr algn="l"/>
            <a:r>
              <a:rPr lang="en-US" dirty="0"/>
              <a:t>distance </a:t>
            </a:r>
            <a:r>
              <a:rPr lang="en-US" dirty="0" err="1"/>
              <a:t>verctir</a:t>
            </a:r>
            <a:endParaRPr lang="en-US" dirty="0"/>
          </a:p>
        </p:txBody>
      </p:sp>
      <p:sp>
        <p:nvSpPr>
          <p:cNvPr id="7" name="Triangle 6">
            <a:extLst>
              <a:ext uri="{FF2B5EF4-FFF2-40B4-BE49-F238E27FC236}">
                <a16:creationId xmlns:a16="http://schemas.microsoft.com/office/drawing/2014/main" id="{6D319A3D-CA12-F718-34B6-58436C55D509}"/>
              </a:ext>
            </a:extLst>
          </p:cNvPr>
          <p:cNvSpPr/>
          <p:nvPr/>
        </p:nvSpPr>
        <p:spPr>
          <a:xfrm>
            <a:off x="10189027" y="2514603"/>
            <a:ext cx="114300" cy="13062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0AFF-704E-1D2C-5BD2-87525A11D261}"/>
              </a:ext>
            </a:extLst>
          </p:cNvPr>
          <p:cNvSpPr>
            <a:spLocks noGrp="1"/>
          </p:cNvSpPr>
          <p:nvPr>
            <p:ph type="title"/>
          </p:nvPr>
        </p:nvSpPr>
        <p:spPr/>
        <p:txBody>
          <a:bodyPr/>
          <a:lstStyle/>
          <a:p>
            <a:r>
              <a:rPr lang="en-US" dirty="0"/>
              <a:t>Projected Nodal Gradient: Refresher</a:t>
            </a:r>
          </a:p>
        </p:txBody>
      </p:sp>
      <p:sp>
        <p:nvSpPr>
          <p:cNvPr id="3" name="Slide Number Placeholder 2">
            <a:extLst>
              <a:ext uri="{FF2B5EF4-FFF2-40B4-BE49-F238E27FC236}">
                <a16:creationId xmlns:a16="http://schemas.microsoft.com/office/drawing/2014/main" id="{BDA43667-69A7-DEBB-FCF2-5FB48900E0B0}"/>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946F8CC4-F52A-3ADD-A009-CBF90B3EFA3D}"/>
              </a:ext>
            </a:extLst>
          </p:cNvPr>
          <p:cNvSpPr>
            <a:spLocks noGrp="1"/>
          </p:cNvSpPr>
          <p:nvPr>
            <p:ph sz="quarter" idx="11"/>
          </p:nvPr>
        </p:nvSpPr>
        <p:spPr>
          <a:xfrm>
            <a:off x="647699" y="1409699"/>
            <a:ext cx="6621123" cy="5187043"/>
          </a:xfrm>
        </p:spPr>
        <p:txBody>
          <a:bodyPr/>
          <a:lstStyle/>
          <a:p>
            <a:pPr marL="342900" indent="-342900">
              <a:buFont typeface="Arial" panose="020B0604020202020204" pitchFamily="34" charset="0"/>
              <a:buChar char="•"/>
            </a:pPr>
            <a:r>
              <a:rPr lang="en-US" dirty="0"/>
              <a:t>Objective: We desire a nodal variable that represents the gradient of a scalar </a:t>
            </a:r>
            <a:r>
              <a:rPr lang="en-US" dirty="0">
                <a:latin typeface="Symbol" pitchFamily="2" charset="2"/>
              </a:rPr>
              <a:t>f, </a:t>
            </a:r>
            <a:r>
              <a:rPr lang="en-US" dirty="0" err="1"/>
              <a:t>G</a:t>
            </a:r>
            <a:r>
              <a:rPr lang="en-US" baseline="-25000" dirty="0" err="1"/>
              <a:t>j</a:t>
            </a:r>
            <a:r>
              <a:rPr lang="en-US" dirty="0" err="1">
                <a:latin typeface="Symbol" pitchFamily="2" charset="2"/>
              </a:rPr>
              <a:t>f</a:t>
            </a:r>
            <a:endParaRPr lang="en-US" dirty="0">
              <a:latin typeface="Symbol" pitchFamily="2" charset="2"/>
            </a:endParaRPr>
          </a:p>
          <a:p>
            <a:endParaRPr lang="en-US" dirty="0"/>
          </a:p>
          <a:p>
            <a:pPr marL="342900" indent="-342900">
              <a:buFont typeface="Arial" panose="020B0604020202020204" pitchFamily="34" charset="0"/>
              <a:buChar char="•"/>
            </a:pPr>
            <a:r>
              <a:rPr lang="en-US" dirty="0"/>
              <a:t>We can view the nodal gradient as continuous at the nodes/DOF location, while discontinuous within element/control volume boundaries:</a:t>
            </a:r>
          </a:p>
          <a:p>
            <a:pPr marL="342900" indent="-342900">
              <a:buFont typeface="Arial" panose="020B0604020202020204" pitchFamily="34" charset="0"/>
              <a:buChar char="•"/>
            </a:pPr>
            <a:endParaRPr lang="en-US" dirty="0"/>
          </a:p>
          <a:p>
            <a:r>
              <a:rPr lang="en-US" dirty="0"/>
              <a:t>Let’s minimize this difference (L</a:t>
            </a:r>
            <a:r>
              <a:rPr lang="en-US" baseline="-25000" dirty="0"/>
              <a:t>2</a:t>
            </a:r>
            <a:r>
              <a:rPr lang="en-US" dirty="0"/>
              <a:t>):</a:t>
            </a:r>
          </a:p>
          <a:p>
            <a:endParaRPr lang="en-US" dirty="0"/>
          </a:p>
          <a:p>
            <a:r>
              <a:rPr lang="en-US" dirty="0"/>
              <a:t>by solving:</a:t>
            </a:r>
          </a:p>
          <a:p>
            <a:endParaRPr lang="en-US" dirty="0"/>
          </a:p>
        </p:txBody>
      </p:sp>
      <p:pic>
        <p:nvPicPr>
          <p:cNvPr id="7" name="Picture 6">
            <a:extLst>
              <a:ext uri="{FF2B5EF4-FFF2-40B4-BE49-F238E27FC236}">
                <a16:creationId xmlns:a16="http://schemas.microsoft.com/office/drawing/2014/main" id="{E5CCB721-852B-C74E-189E-2E668EE2D3F9}"/>
              </a:ext>
            </a:extLst>
          </p:cNvPr>
          <p:cNvPicPr>
            <a:picLocks noChangeAspect="1"/>
          </p:cNvPicPr>
          <p:nvPr/>
        </p:nvPicPr>
        <p:blipFill>
          <a:blip r:embed="rId2"/>
          <a:stretch>
            <a:fillRect/>
          </a:stretch>
        </p:blipFill>
        <p:spPr>
          <a:xfrm>
            <a:off x="5361871" y="5777809"/>
            <a:ext cx="2438400" cy="647700"/>
          </a:xfrm>
          <a:prstGeom prst="rect">
            <a:avLst/>
          </a:prstGeom>
        </p:spPr>
      </p:pic>
      <p:cxnSp>
        <p:nvCxnSpPr>
          <p:cNvPr id="8" name="Straight Arrow Connector 7">
            <a:extLst>
              <a:ext uri="{FF2B5EF4-FFF2-40B4-BE49-F238E27FC236}">
                <a16:creationId xmlns:a16="http://schemas.microsoft.com/office/drawing/2014/main" id="{A441E7E9-E868-ABD0-BAD9-5BBCE2C2EB68}"/>
              </a:ext>
            </a:extLst>
          </p:cNvPr>
          <p:cNvCxnSpPr>
            <a:cxnSpLocks/>
          </p:cNvCxnSpPr>
          <p:nvPr/>
        </p:nvCxnSpPr>
        <p:spPr>
          <a:xfrm>
            <a:off x="1600200" y="6158354"/>
            <a:ext cx="3568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6F5D3A-FB94-1313-9CE8-FE98E2B3B4CD}"/>
              </a:ext>
            </a:extLst>
          </p:cNvPr>
          <p:cNvGrpSpPr/>
          <p:nvPr/>
        </p:nvGrpSpPr>
        <p:grpSpPr>
          <a:xfrm>
            <a:off x="5724923" y="2789411"/>
            <a:ext cx="2097359" cy="1152333"/>
            <a:chOff x="7226682" y="3717460"/>
            <a:chExt cx="2097359" cy="1152333"/>
          </a:xfrm>
        </p:grpSpPr>
        <p:sp>
          <p:nvSpPr>
            <p:cNvPr id="10" name="Arc 9">
              <a:extLst>
                <a:ext uri="{FF2B5EF4-FFF2-40B4-BE49-F238E27FC236}">
                  <a16:creationId xmlns:a16="http://schemas.microsoft.com/office/drawing/2014/main" id="{355A60D5-3FDB-42D2-D95B-2C223C6DDB3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890FB5AD-0BBD-7F3A-C8B3-B76C890C7182}"/>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98AE434-E9C4-87A3-96A1-BA43F44DCF35}"/>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53D52FD-8D94-5A3D-DBE2-6BA281FC0164}"/>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353A613-8EB7-C646-7733-E429D5E65715}"/>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32F6D1-1425-51EB-E654-9D224882EB7F}"/>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D49485-7310-8DA6-7877-A5B71DBCD546}"/>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2D407F0-9E39-6EA5-72AA-5DC715B2677E}"/>
              </a:ext>
            </a:extLst>
          </p:cNvPr>
          <p:cNvPicPr>
            <a:picLocks noChangeAspect="1"/>
          </p:cNvPicPr>
          <p:nvPr/>
        </p:nvPicPr>
        <p:blipFill>
          <a:blip r:embed="rId3"/>
          <a:stretch>
            <a:fillRect/>
          </a:stretch>
        </p:blipFill>
        <p:spPr>
          <a:xfrm>
            <a:off x="8520128" y="293073"/>
            <a:ext cx="2439393" cy="2057400"/>
          </a:xfrm>
          <a:prstGeom prst="rect">
            <a:avLst/>
          </a:prstGeom>
        </p:spPr>
      </p:pic>
      <p:pic>
        <p:nvPicPr>
          <p:cNvPr id="18" name="Picture 17">
            <a:extLst>
              <a:ext uri="{FF2B5EF4-FFF2-40B4-BE49-F238E27FC236}">
                <a16:creationId xmlns:a16="http://schemas.microsoft.com/office/drawing/2014/main" id="{74AC5016-42F8-35DB-1179-7E1AD4E8BA81}"/>
              </a:ext>
            </a:extLst>
          </p:cNvPr>
          <p:cNvPicPr>
            <a:picLocks noChangeAspect="1"/>
          </p:cNvPicPr>
          <p:nvPr/>
        </p:nvPicPr>
        <p:blipFill>
          <a:blip r:embed="rId4"/>
          <a:stretch>
            <a:fillRect/>
          </a:stretch>
        </p:blipFill>
        <p:spPr>
          <a:xfrm>
            <a:off x="8520128" y="2443003"/>
            <a:ext cx="2439392" cy="2057400"/>
          </a:xfrm>
          <a:prstGeom prst="rect">
            <a:avLst/>
          </a:prstGeom>
        </p:spPr>
      </p:pic>
      <p:pic>
        <p:nvPicPr>
          <p:cNvPr id="19" name="Picture 18">
            <a:extLst>
              <a:ext uri="{FF2B5EF4-FFF2-40B4-BE49-F238E27FC236}">
                <a16:creationId xmlns:a16="http://schemas.microsoft.com/office/drawing/2014/main" id="{A4CED005-2E65-0DE8-47FC-5B65710FAF60}"/>
              </a:ext>
            </a:extLst>
          </p:cNvPr>
          <p:cNvPicPr>
            <a:picLocks noChangeAspect="1"/>
          </p:cNvPicPr>
          <p:nvPr/>
        </p:nvPicPr>
        <p:blipFill>
          <a:blip r:embed="rId5"/>
          <a:stretch>
            <a:fillRect/>
          </a:stretch>
        </p:blipFill>
        <p:spPr>
          <a:xfrm>
            <a:off x="8520128" y="4615906"/>
            <a:ext cx="2439392" cy="2057400"/>
          </a:xfrm>
          <a:prstGeom prst="rect">
            <a:avLst/>
          </a:prstGeom>
        </p:spPr>
      </p:pic>
      <p:sp>
        <p:nvSpPr>
          <p:cNvPr id="20" name="TextBox 19">
            <a:extLst>
              <a:ext uri="{FF2B5EF4-FFF2-40B4-BE49-F238E27FC236}">
                <a16:creationId xmlns:a16="http://schemas.microsoft.com/office/drawing/2014/main" id="{EFD22B11-79F1-8BF1-EE9F-AC52186A2BEA}"/>
              </a:ext>
            </a:extLst>
          </p:cNvPr>
          <p:cNvSpPr txBox="1"/>
          <p:nvPr/>
        </p:nvSpPr>
        <p:spPr>
          <a:xfrm>
            <a:off x="3358511" y="6246813"/>
            <a:ext cx="0" cy="0"/>
          </a:xfrm>
          <a:prstGeom prst="rect">
            <a:avLst/>
          </a:prstGeom>
        </p:spPr>
        <p:txBody>
          <a:bodyPr vert="horz" wrap="none" lIns="91440" tIns="45720" rIns="91440" bIns="45720" rtlCol="0">
            <a:noAutofit/>
          </a:bodyPr>
          <a:lstStyle/>
          <a:p>
            <a:pPr algn="ctr"/>
            <a:r>
              <a:rPr lang="en-US" dirty="0"/>
              <a:t>Lumped projected nodal gradient</a:t>
            </a:r>
          </a:p>
          <a:p>
            <a:pPr algn="ctr"/>
            <a:r>
              <a:rPr lang="en-US" dirty="0"/>
              <a:t>(piecewise constant w)</a:t>
            </a:r>
          </a:p>
        </p:txBody>
      </p:sp>
      <p:pic>
        <p:nvPicPr>
          <p:cNvPr id="28" name="Picture 27">
            <a:extLst>
              <a:ext uri="{FF2B5EF4-FFF2-40B4-BE49-F238E27FC236}">
                <a16:creationId xmlns:a16="http://schemas.microsoft.com/office/drawing/2014/main" id="{9E22181F-67D5-7969-03FF-9304B46F6258}"/>
              </a:ext>
            </a:extLst>
          </p:cNvPr>
          <p:cNvPicPr>
            <a:picLocks noChangeAspect="1"/>
          </p:cNvPicPr>
          <p:nvPr/>
        </p:nvPicPr>
        <p:blipFill>
          <a:blip r:embed="rId6"/>
          <a:stretch>
            <a:fillRect/>
          </a:stretch>
        </p:blipFill>
        <p:spPr>
          <a:xfrm>
            <a:off x="2009821" y="5088017"/>
            <a:ext cx="4648200" cy="673100"/>
          </a:xfrm>
          <a:prstGeom prst="rect">
            <a:avLst/>
          </a:prstGeom>
        </p:spPr>
      </p:pic>
      <p:pic>
        <p:nvPicPr>
          <p:cNvPr id="31" name="Picture 30">
            <a:extLst>
              <a:ext uri="{FF2B5EF4-FFF2-40B4-BE49-F238E27FC236}">
                <a16:creationId xmlns:a16="http://schemas.microsoft.com/office/drawing/2014/main" id="{D3F6125C-3729-9389-2D3F-711FBE23923D}"/>
              </a:ext>
            </a:extLst>
          </p:cNvPr>
          <p:cNvPicPr>
            <a:picLocks noChangeAspect="1"/>
          </p:cNvPicPr>
          <p:nvPr/>
        </p:nvPicPr>
        <p:blipFill>
          <a:blip r:embed="rId7"/>
          <a:stretch>
            <a:fillRect/>
          </a:stretch>
        </p:blipFill>
        <p:spPr>
          <a:xfrm>
            <a:off x="4740864" y="3952134"/>
            <a:ext cx="2882900" cy="749300"/>
          </a:xfrm>
          <a:prstGeom prst="rect">
            <a:avLst/>
          </a:prstGeom>
        </p:spPr>
      </p:pic>
      <p:cxnSp>
        <p:nvCxnSpPr>
          <p:cNvPr id="33" name="Straight Arrow Connector 32">
            <a:extLst>
              <a:ext uri="{FF2B5EF4-FFF2-40B4-BE49-F238E27FC236}">
                <a16:creationId xmlns:a16="http://schemas.microsoft.com/office/drawing/2014/main" id="{63B12692-0B44-18C9-6B43-B1999DEB973E}"/>
              </a:ext>
            </a:extLst>
          </p:cNvPr>
          <p:cNvCxnSpPr/>
          <p:nvPr/>
        </p:nvCxnSpPr>
        <p:spPr>
          <a:xfrm flipV="1">
            <a:off x="9739824" y="5483744"/>
            <a:ext cx="260703" cy="8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B96EBB66-4FFB-5829-B2A9-5E6384239AF2}"/>
              </a:ext>
            </a:extLst>
          </p:cNvPr>
          <p:cNvPicPr>
            <a:picLocks noChangeAspect="1"/>
          </p:cNvPicPr>
          <p:nvPr/>
        </p:nvPicPr>
        <p:blipFill>
          <a:blip r:embed="rId8"/>
          <a:stretch>
            <a:fillRect/>
          </a:stretch>
        </p:blipFill>
        <p:spPr>
          <a:xfrm>
            <a:off x="10035641" y="5365185"/>
            <a:ext cx="923879" cy="208326"/>
          </a:xfrm>
          <a:prstGeom prst="rect">
            <a:avLst/>
          </a:prstGeom>
        </p:spPr>
      </p:pic>
      <p:cxnSp>
        <p:nvCxnSpPr>
          <p:cNvPr id="39" name="Straight Arrow Connector 38">
            <a:extLst>
              <a:ext uri="{FF2B5EF4-FFF2-40B4-BE49-F238E27FC236}">
                <a16:creationId xmlns:a16="http://schemas.microsoft.com/office/drawing/2014/main" id="{F5815749-93DB-C466-0A87-E47F361F9EA3}"/>
              </a:ext>
            </a:extLst>
          </p:cNvPr>
          <p:cNvCxnSpPr>
            <a:cxnSpLocks/>
          </p:cNvCxnSpPr>
          <p:nvPr/>
        </p:nvCxnSpPr>
        <p:spPr>
          <a:xfrm>
            <a:off x="9834349" y="3515146"/>
            <a:ext cx="279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4C6348C4-EEEF-0009-5963-F3A579EEB2E7}"/>
              </a:ext>
            </a:extLst>
          </p:cNvPr>
          <p:cNvPicPr>
            <a:picLocks noChangeAspect="1"/>
          </p:cNvPicPr>
          <p:nvPr/>
        </p:nvPicPr>
        <p:blipFill>
          <a:blip r:embed="rId8"/>
          <a:stretch>
            <a:fillRect/>
          </a:stretch>
        </p:blipFill>
        <p:spPr>
          <a:xfrm>
            <a:off x="10130166" y="3364695"/>
            <a:ext cx="923879" cy="208326"/>
          </a:xfrm>
          <a:prstGeom prst="rect">
            <a:avLst/>
          </a:prstGeom>
        </p:spPr>
      </p:pic>
      <p:cxnSp>
        <p:nvCxnSpPr>
          <p:cNvPr id="41" name="Straight Arrow Connector 40">
            <a:extLst>
              <a:ext uri="{FF2B5EF4-FFF2-40B4-BE49-F238E27FC236}">
                <a16:creationId xmlns:a16="http://schemas.microsoft.com/office/drawing/2014/main" id="{2DE2386B-BAC8-0D0A-97F9-0B8F2D57E59B}"/>
              </a:ext>
            </a:extLst>
          </p:cNvPr>
          <p:cNvCxnSpPr>
            <a:cxnSpLocks/>
          </p:cNvCxnSpPr>
          <p:nvPr/>
        </p:nvCxnSpPr>
        <p:spPr>
          <a:xfrm>
            <a:off x="10114071" y="1630403"/>
            <a:ext cx="295817" cy="42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0DCE3A7-98EB-0CB3-D1F1-C26EEE2BB25E}"/>
              </a:ext>
            </a:extLst>
          </p:cNvPr>
          <p:cNvPicPr>
            <a:picLocks noChangeAspect="1"/>
          </p:cNvPicPr>
          <p:nvPr/>
        </p:nvPicPr>
        <p:blipFill>
          <a:blip r:embed="rId8"/>
          <a:stretch>
            <a:fillRect/>
          </a:stretch>
        </p:blipFill>
        <p:spPr>
          <a:xfrm>
            <a:off x="10421463" y="1584127"/>
            <a:ext cx="923879" cy="208326"/>
          </a:xfrm>
          <a:prstGeom prst="rect">
            <a:avLst/>
          </a:prstGeom>
        </p:spPr>
      </p:pic>
      <p:pic>
        <p:nvPicPr>
          <p:cNvPr id="46" name="Picture 45">
            <a:extLst>
              <a:ext uri="{FF2B5EF4-FFF2-40B4-BE49-F238E27FC236}">
                <a16:creationId xmlns:a16="http://schemas.microsoft.com/office/drawing/2014/main" id="{6F7FACB7-0BDB-7330-EED0-9C577A9E4B0A}"/>
              </a:ext>
            </a:extLst>
          </p:cNvPr>
          <p:cNvPicPr>
            <a:picLocks noChangeAspect="1"/>
          </p:cNvPicPr>
          <p:nvPr/>
        </p:nvPicPr>
        <p:blipFill>
          <a:blip r:embed="rId9"/>
          <a:stretch>
            <a:fillRect/>
          </a:stretch>
        </p:blipFill>
        <p:spPr>
          <a:xfrm>
            <a:off x="7324673" y="2768523"/>
            <a:ext cx="338847" cy="498858"/>
          </a:xfrm>
          <a:prstGeom prst="rect">
            <a:avLst/>
          </a:prstGeom>
        </p:spPr>
      </p:pic>
      <p:pic>
        <p:nvPicPr>
          <p:cNvPr id="47" name="Picture 46">
            <a:extLst>
              <a:ext uri="{FF2B5EF4-FFF2-40B4-BE49-F238E27FC236}">
                <a16:creationId xmlns:a16="http://schemas.microsoft.com/office/drawing/2014/main" id="{B394C7D7-6E3B-B414-246F-6ECC1323B55F}"/>
              </a:ext>
            </a:extLst>
          </p:cNvPr>
          <p:cNvPicPr>
            <a:picLocks noChangeAspect="1"/>
          </p:cNvPicPr>
          <p:nvPr/>
        </p:nvPicPr>
        <p:blipFill>
          <a:blip r:embed="rId9"/>
          <a:stretch>
            <a:fillRect/>
          </a:stretch>
        </p:blipFill>
        <p:spPr>
          <a:xfrm>
            <a:off x="5479310" y="3417876"/>
            <a:ext cx="338847" cy="498858"/>
          </a:xfrm>
          <a:prstGeom prst="rect">
            <a:avLst/>
          </a:prstGeom>
        </p:spPr>
      </p:pic>
    </p:spTree>
    <p:extLst>
      <p:ext uri="{BB962C8B-B14F-4D97-AF65-F5344CB8AC3E}">
        <p14:creationId xmlns:p14="http://schemas.microsoft.com/office/powerpoint/2010/main" val="148217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Dissipation and Dispersion Error: Review </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BBC4C12D-466D-3D66-768B-8121368C20CC}"/>
              </a:ext>
            </a:extLst>
          </p:cNvPr>
          <p:cNvSpPr>
            <a:spLocks noGrp="1"/>
          </p:cNvSpPr>
          <p:nvPr>
            <p:ph sz="quarter" idx="11"/>
          </p:nvPr>
        </p:nvSpPr>
        <p:spPr>
          <a:xfrm>
            <a:off x="647700" y="1409699"/>
            <a:ext cx="10096500" cy="5187043"/>
          </a:xfrm>
        </p:spPr>
        <p:txBody>
          <a:bodyPr/>
          <a:lstStyle/>
          <a:p>
            <a:r>
              <a:rPr lang="en-US" dirty="0"/>
              <a:t>Recall, in our modified one-dimensional advection of a passive scalar, we had two types of errors that manifested depending on the underlying numerical approach:</a:t>
            </a:r>
          </a:p>
          <a:p>
            <a:pPr marL="342900" indent="-342900">
              <a:buFont typeface="Arial" panose="020B0604020202020204" pitchFamily="34" charset="0"/>
              <a:buChar char="•"/>
            </a:pPr>
            <a:r>
              <a:rPr lang="en-US" dirty="0"/>
              <a:t>Dissipative-like error:</a:t>
            </a:r>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Dispersion-like error:</a:t>
            </a:r>
          </a:p>
        </p:txBody>
      </p:sp>
      <p:pic>
        <p:nvPicPr>
          <p:cNvPr id="5" name="Picture 4">
            <a:extLst>
              <a:ext uri="{FF2B5EF4-FFF2-40B4-BE49-F238E27FC236}">
                <a16:creationId xmlns:a16="http://schemas.microsoft.com/office/drawing/2014/main" id="{EEA681AB-05F4-F491-8263-F64606A3CA5A}"/>
              </a:ext>
            </a:extLst>
          </p:cNvPr>
          <p:cNvPicPr>
            <a:picLocks noChangeAspect="1"/>
          </p:cNvPicPr>
          <p:nvPr/>
        </p:nvPicPr>
        <p:blipFill>
          <a:blip r:embed="rId2"/>
          <a:stretch>
            <a:fillRect/>
          </a:stretch>
        </p:blipFill>
        <p:spPr>
          <a:xfrm>
            <a:off x="1263174" y="2781715"/>
            <a:ext cx="2794000" cy="622300"/>
          </a:xfrm>
          <a:prstGeom prst="rect">
            <a:avLst/>
          </a:prstGeom>
        </p:spPr>
      </p:pic>
      <p:pic>
        <p:nvPicPr>
          <p:cNvPr id="6" name="Picture 5">
            <a:extLst>
              <a:ext uri="{FF2B5EF4-FFF2-40B4-BE49-F238E27FC236}">
                <a16:creationId xmlns:a16="http://schemas.microsoft.com/office/drawing/2014/main" id="{04AB13F9-820A-69A5-F61C-CD038545FE3D}"/>
              </a:ext>
            </a:extLst>
          </p:cNvPr>
          <p:cNvPicPr>
            <a:picLocks noChangeAspect="1"/>
          </p:cNvPicPr>
          <p:nvPr/>
        </p:nvPicPr>
        <p:blipFill>
          <a:blip r:embed="rId3"/>
          <a:stretch>
            <a:fillRect/>
          </a:stretch>
        </p:blipFill>
        <p:spPr>
          <a:xfrm>
            <a:off x="1263174" y="3759250"/>
            <a:ext cx="5194300" cy="368300"/>
          </a:xfrm>
          <a:prstGeom prst="rect">
            <a:avLst/>
          </a:prstGeom>
        </p:spPr>
      </p:pic>
      <p:sp>
        <p:nvSpPr>
          <p:cNvPr id="7" name="Oval 6">
            <a:extLst>
              <a:ext uri="{FF2B5EF4-FFF2-40B4-BE49-F238E27FC236}">
                <a16:creationId xmlns:a16="http://schemas.microsoft.com/office/drawing/2014/main" id="{D7CBF92E-A778-9C5D-B253-8AF28F83F5B3}"/>
              </a:ext>
            </a:extLst>
          </p:cNvPr>
          <p:cNvSpPr/>
          <p:nvPr/>
        </p:nvSpPr>
        <p:spPr>
          <a:xfrm>
            <a:off x="5767754" y="3455385"/>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0DF924D-901B-0D32-1920-E84639D46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659" y="2346279"/>
            <a:ext cx="3065319" cy="2057400"/>
          </a:xfrm>
          <a:prstGeom prst="rect">
            <a:avLst/>
          </a:prstGeom>
        </p:spPr>
      </p:pic>
      <p:pic>
        <p:nvPicPr>
          <p:cNvPr id="9" name="Picture 8">
            <a:extLst>
              <a:ext uri="{FF2B5EF4-FFF2-40B4-BE49-F238E27FC236}">
                <a16:creationId xmlns:a16="http://schemas.microsoft.com/office/drawing/2014/main" id="{383FF4A9-E152-8DC0-DE61-C958C69DFB71}"/>
              </a:ext>
            </a:extLst>
          </p:cNvPr>
          <p:cNvPicPr>
            <a:picLocks noChangeAspect="1"/>
          </p:cNvPicPr>
          <p:nvPr/>
        </p:nvPicPr>
        <p:blipFill>
          <a:blip r:embed="rId5"/>
          <a:stretch>
            <a:fillRect/>
          </a:stretch>
        </p:blipFill>
        <p:spPr>
          <a:xfrm>
            <a:off x="1055143" y="5177029"/>
            <a:ext cx="2794000" cy="622300"/>
          </a:xfrm>
          <a:prstGeom prst="rect">
            <a:avLst/>
          </a:prstGeom>
        </p:spPr>
      </p:pic>
      <p:pic>
        <p:nvPicPr>
          <p:cNvPr id="10" name="Picture 9">
            <a:extLst>
              <a:ext uri="{FF2B5EF4-FFF2-40B4-BE49-F238E27FC236}">
                <a16:creationId xmlns:a16="http://schemas.microsoft.com/office/drawing/2014/main" id="{EA4B98BF-96E6-09B6-5058-109528A0CEAC}"/>
              </a:ext>
            </a:extLst>
          </p:cNvPr>
          <p:cNvPicPr>
            <a:picLocks noChangeAspect="1"/>
          </p:cNvPicPr>
          <p:nvPr/>
        </p:nvPicPr>
        <p:blipFill>
          <a:blip r:embed="rId6"/>
          <a:stretch>
            <a:fillRect/>
          </a:stretch>
        </p:blipFill>
        <p:spPr>
          <a:xfrm>
            <a:off x="1055143" y="6137608"/>
            <a:ext cx="6578600" cy="368300"/>
          </a:xfrm>
          <a:prstGeom prst="rect">
            <a:avLst/>
          </a:prstGeom>
        </p:spPr>
      </p:pic>
      <p:sp>
        <p:nvSpPr>
          <p:cNvPr id="11" name="Oval 10">
            <a:extLst>
              <a:ext uri="{FF2B5EF4-FFF2-40B4-BE49-F238E27FC236}">
                <a16:creationId xmlns:a16="http://schemas.microsoft.com/office/drawing/2014/main" id="{452F8DE8-1C10-FDE0-8886-4EB5AFB9B7C3}"/>
              </a:ext>
            </a:extLst>
          </p:cNvPr>
          <p:cNvSpPr/>
          <p:nvPr/>
        </p:nvSpPr>
        <p:spPr>
          <a:xfrm>
            <a:off x="7228867" y="5722048"/>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B216112-1924-2F09-2259-E02178DDB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255" y="4677891"/>
            <a:ext cx="3065318" cy="2057400"/>
          </a:xfrm>
          <a:prstGeom prst="rect">
            <a:avLst/>
          </a:prstGeom>
        </p:spPr>
      </p:pic>
    </p:spTree>
    <p:extLst>
      <p:ext uri="{BB962C8B-B14F-4D97-AF65-F5344CB8AC3E}">
        <p14:creationId xmlns:p14="http://schemas.microsoft.com/office/powerpoint/2010/main" val="2477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CE6C-2EE0-2E6E-8510-E7E4E7A99072}"/>
              </a:ext>
            </a:extLst>
          </p:cNvPr>
          <p:cNvSpPr>
            <a:spLocks noGrp="1"/>
          </p:cNvSpPr>
          <p:nvPr>
            <p:ph type="title"/>
          </p:nvPr>
        </p:nvSpPr>
        <p:spPr/>
        <p:txBody>
          <a:bodyPr/>
          <a:lstStyle/>
          <a:p>
            <a:r>
              <a:rPr lang="en-US" dirty="0"/>
              <a:t>Projected Nodal Gradient: Pseudo Code (Edge-based)</a:t>
            </a:r>
          </a:p>
        </p:txBody>
      </p:sp>
      <p:sp>
        <p:nvSpPr>
          <p:cNvPr id="3" name="Slide Number Placeholder 2">
            <a:extLst>
              <a:ext uri="{FF2B5EF4-FFF2-40B4-BE49-F238E27FC236}">
                <a16:creationId xmlns:a16="http://schemas.microsoft.com/office/drawing/2014/main" id="{7A30A7A8-B2E2-7353-5263-0CF5805ABF11}"/>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E46FCD7B-4B6D-7237-590E-3D0779A9215E}"/>
              </a:ext>
            </a:extLst>
          </p:cNvPr>
          <p:cNvSpPr>
            <a:spLocks noGrp="1"/>
          </p:cNvSpPr>
          <p:nvPr>
            <p:ph sz="quarter" idx="11"/>
          </p:nvPr>
        </p:nvSpPr>
        <p:spPr>
          <a:xfrm>
            <a:off x="0" y="1691095"/>
            <a:ext cx="11092070" cy="5145417"/>
          </a:xfrm>
        </p:spPr>
        <p:txBody>
          <a:bodyPr>
            <a:normAutofit fontScale="92500" lnSpcReduction="10000"/>
          </a:bodyPr>
          <a:lstStyle/>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::mesh::Bucket::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size_type</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k = 0 ; k &lt; length ; ++k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::mesh::Entity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edge_node_rels</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edge_node_rels</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[1];</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field_data</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field_data</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0.5*(</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1.0/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1.0/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int j = 0; j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++j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areaVector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[k*</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gradQL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[j]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gradQR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[j]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8C1C9DED-E54C-9553-2D4B-6AFEE1C19BC7}"/>
              </a:ext>
            </a:extLst>
          </p:cNvPr>
          <p:cNvPicPr>
            <a:picLocks noChangeAspect="1"/>
          </p:cNvPicPr>
          <p:nvPr/>
        </p:nvPicPr>
        <p:blipFill>
          <a:blip r:embed="rId2"/>
          <a:stretch>
            <a:fillRect/>
          </a:stretch>
        </p:blipFill>
        <p:spPr>
          <a:xfrm>
            <a:off x="7279157" y="3631575"/>
            <a:ext cx="3523566" cy="2971800"/>
          </a:xfrm>
          <a:prstGeom prst="rect">
            <a:avLst/>
          </a:prstGeom>
        </p:spPr>
      </p:pic>
      <p:sp>
        <p:nvSpPr>
          <p:cNvPr id="5" name="TextBox 4">
            <a:extLst>
              <a:ext uri="{FF2B5EF4-FFF2-40B4-BE49-F238E27FC236}">
                <a16:creationId xmlns:a16="http://schemas.microsoft.com/office/drawing/2014/main" id="{C9F4E42E-E3D3-E223-E3E5-42131DF60249}"/>
              </a:ext>
            </a:extLst>
          </p:cNvPr>
          <p:cNvSpPr txBox="1"/>
          <p:nvPr/>
        </p:nvSpPr>
        <p:spPr>
          <a:xfrm>
            <a:off x="1518553" y="6433464"/>
            <a:ext cx="0" cy="0"/>
          </a:xfrm>
          <a:prstGeom prst="rect">
            <a:avLst/>
          </a:prstGeom>
        </p:spPr>
        <p:txBody>
          <a:bodyPr vert="horz" wrap="none" lIns="91440" tIns="45720" rIns="91440" bIns="45720" rtlCol="0">
            <a:noAutofit/>
          </a:bodyPr>
          <a:lstStyle/>
          <a:p>
            <a:pPr algn="l"/>
            <a:r>
              <a:rPr lang="en-US" dirty="0"/>
              <a:t>Rule: Area vector points from low to high global node ID</a:t>
            </a:r>
          </a:p>
        </p:txBody>
      </p:sp>
    </p:spTree>
    <p:extLst>
      <p:ext uri="{BB962C8B-B14F-4D97-AF65-F5344CB8AC3E}">
        <p14:creationId xmlns:p14="http://schemas.microsoft.com/office/powerpoint/2010/main" val="153076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29AD7-CE7F-7120-E855-E17B6915F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A6297-290B-17FC-BCDB-B7D37877A0DF}"/>
              </a:ext>
            </a:extLst>
          </p:cNvPr>
          <p:cNvSpPr>
            <a:spLocks noGrp="1"/>
          </p:cNvSpPr>
          <p:nvPr>
            <p:ph type="title"/>
          </p:nvPr>
        </p:nvSpPr>
        <p:spPr/>
        <p:txBody>
          <a:bodyPr/>
          <a:lstStyle/>
          <a:p>
            <a:r>
              <a:rPr lang="en-US" dirty="0"/>
              <a:t>Projected Nodal Gradient: Pseudo Code (CVFEM)</a:t>
            </a:r>
          </a:p>
        </p:txBody>
      </p:sp>
      <p:sp>
        <p:nvSpPr>
          <p:cNvPr id="3" name="Slide Number Placeholder 2">
            <a:extLst>
              <a:ext uri="{FF2B5EF4-FFF2-40B4-BE49-F238E27FC236}">
                <a16:creationId xmlns:a16="http://schemas.microsoft.com/office/drawing/2014/main" id="{BCB3B559-6FE1-A43F-0811-647CF6B2982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CAC4FE2C-FB8C-6A0F-32E6-6C1C47CEDF8F}"/>
              </a:ext>
            </a:extLst>
          </p:cNvPr>
          <p:cNvSpPr>
            <a:spLocks noGrp="1"/>
          </p:cNvSpPr>
          <p:nvPr>
            <p:ph sz="quarter" idx="11"/>
          </p:nvPr>
        </p:nvSpPr>
        <p:spPr>
          <a:xfrm>
            <a:off x="0" y="1691095"/>
            <a:ext cx="6515100" cy="5145417"/>
          </a:xfrm>
        </p:spPr>
        <p:txBody>
          <a:bodyPr>
            <a:normAutofit/>
          </a:bodyPr>
          <a:lstStyle/>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numScsIp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left and right nodes for this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endParaRPr lang="en-US" sz="1800" b="1" kern="100" dirty="0">
              <a:effectLst/>
              <a:latin typeface="Courier New" panose="02070309020205020404" pitchFamily="49" charset="0"/>
              <a:ea typeface="Aptos" panose="020B0004020202020204" pitchFamily="34" charset="0"/>
              <a:cs typeface="Courier New" panose="02070309020205020404" pitchFamily="49" charset="0"/>
            </a:endParaRP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il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lrscv</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[2*</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lrscv</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[2*ip+1];</a:t>
            </a:r>
          </a:p>
          <a:p>
            <a:pPr marL="0" marR="0">
              <a:buNone/>
            </a:pPr>
            <a:endParaRPr lang="en-US" sz="1800" b="1" kern="100" dirty="0">
              <a:effectLst/>
              <a:latin typeface="Courier New" panose="02070309020205020404" pitchFamily="49" charset="0"/>
              <a:ea typeface="Aptos" panose="020B0004020202020204" pitchFamily="34" charset="0"/>
              <a:cs typeface="Courier New" panose="02070309020205020404" pitchFamily="49" charset="0"/>
            </a:endParaRP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0.0;</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offSet</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nodesPerElem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=0;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nodesPerElem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N[</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offSet+ic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p_scalarQ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p:txBody>
      </p:sp>
      <p:pic>
        <p:nvPicPr>
          <p:cNvPr id="5" name="Picture 4">
            <a:extLst>
              <a:ext uri="{FF2B5EF4-FFF2-40B4-BE49-F238E27FC236}">
                <a16:creationId xmlns:a16="http://schemas.microsoft.com/office/drawing/2014/main" id="{00B6011B-28E3-A87B-7869-ABE8957FE504}"/>
              </a:ext>
            </a:extLst>
          </p:cNvPr>
          <p:cNvPicPr>
            <a:picLocks noChangeAspect="1"/>
          </p:cNvPicPr>
          <p:nvPr/>
        </p:nvPicPr>
        <p:blipFill>
          <a:blip r:embed="rId2"/>
          <a:stretch>
            <a:fillRect/>
          </a:stretch>
        </p:blipFill>
        <p:spPr>
          <a:xfrm>
            <a:off x="7866979" y="4016827"/>
            <a:ext cx="3252522" cy="2743200"/>
          </a:xfrm>
          <a:prstGeom prst="rect">
            <a:avLst/>
          </a:prstGeom>
        </p:spPr>
      </p:pic>
      <p:sp>
        <p:nvSpPr>
          <p:cNvPr id="6" name="Content Placeholder 3">
            <a:extLst>
              <a:ext uri="{FF2B5EF4-FFF2-40B4-BE49-F238E27FC236}">
                <a16:creationId xmlns:a16="http://schemas.microsoft.com/office/drawing/2014/main" id="{E478A603-19D8-2784-7D25-190A1E23B91B}"/>
              </a:ext>
            </a:extLst>
          </p:cNvPr>
          <p:cNvSpPr txBox="1">
            <a:spLocks/>
          </p:cNvSpPr>
          <p:nvPr/>
        </p:nvSpPr>
        <p:spPr>
          <a:xfrm>
            <a:off x="5965368" y="1691094"/>
            <a:ext cx="6215743" cy="514541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kern="100" dirty="0">
                <a:latin typeface="Courier New" panose="02070309020205020404" pitchFamily="49" charset="0"/>
                <a:ea typeface="Aptos" panose="020B0004020202020204" pitchFamily="34" charset="0"/>
                <a:cs typeface="Courier New" panose="02070309020205020404" pitchFamily="49" charset="0"/>
              </a:rPr>
              <a:t>      // assemble to il/</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ir</a:t>
            </a:r>
            <a:endParaRPr lang="en-US" sz="1800" b="1" kern="100" dirty="0">
              <a:latin typeface="Courier New" panose="02070309020205020404" pitchFamily="49" charset="0"/>
              <a:ea typeface="Aptos" panose="020B0004020202020204" pitchFamily="34" charset="0"/>
              <a:cs typeface="Courier New" panose="02070309020205020404" pitchFamily="49" charset="0"/>
            </a:endParaRPr>
          </a:p>
          <a:p>
            <a:r>
              <a:rPr lang="en-US" sz="1800" b="1" kern="100" dirty="0">
                <a:latin typeface="Courier New" panose="02070309020205020404" pitchFamily="49" charset="0"/>
                <a:ea typeface="Aptos" panose="020B0004020202020204" pitchFamily="34" charset="0"/>
                <a:cs typeface="Courier New" panose="02070309020205020404" pitchFamily="49" charset="0"/>
              </a:rPr>
              <a:t>      for ( int j = 0; j &lt;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latin typeface="Courier New" panose="02070309020205020404" pitchFamily="49" charset="0"/>
                <a:ea typeface="Aptos" panose="020B0004020202020204" pitchFamily="34" charset="0"/>
                <a:cs typeface="Courier New" panose="02070309020205020404" pitchFamily="49" charset="0"/>
              </a:rPr>
              <a:t>_; ++j ) {</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double fac =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qIp</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areaVec</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ip</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latin typeface="Courier New" panose="02070309020205020404" pitchFamily="49" charset="0"/>
                <a:ea typeface="Aptos" panose="020B0004020202020204" pitchFamily="34" charset="0"/>
                <a:cs typeface="Courier New" panose="02070309020205020404" pitchFamily="49" charset="0"/>
              </a:rPr>
              <a:t>_+j];</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gradQL</a:t>
            </a:r>
            <a:r>
              <a:rPr lang="en-US" sz="1800" b="1" kern="100" dirty="0">
                <a:latin typeface="Courier New" panose="02070309020205020404" pitchFamily="49" charset="0"/>
                <a:ea typeface="Aptos" panose="020B0004020202020204" pitchFamily="34" charset="0"/>
                <a:cs typeface="Courier New" panose="02070309020205020404" pitchFamily="49" charset="0"/>
              </a:rPr>
              <a:t>[j] += fac*</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inv_volL</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gradQR</a:t>
            </a:r>
            <a:r>
              <a:rPr lang="en-US" sz="1800" b="1" kern="100" dirty="0">
                <a:latin typeface="Courier New" panose="02070309020205020404" pitchFamily="49" charset="0"/>
                <a:ea typeface="Aptos" panose="020B0004020202020204" pitchFamily="34" charset="0"/>
                <a:cs typeface="Courier New" panose="02070309020205020404" pitchFamily="49" charset="0"/>
              </a:rPr>
              <a:t>[j] -= fac*</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inv_volR</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p>
        </p:txBody>
      </p:sp>
    </p:spTree>
    <p:extLst>
      <p:ext uri="{BB962C8B-B14F-4D97-AF65-F5344CB8AC3E}">
        <p14:creationId xmlns:p14="http://schemas.microsoft.com/office/powerpoint/2010/main" val="424285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7900E10-E97B-36ED-B07A-786A4D205A49}"/>
              </a:ext>
            </a:extLst>
          </p:cNvPr>
          <p:cNvSpPr/>
          <p:nvPr/>
        </p:nvSpPr>
        <p:spPr>
          <a:xfrm>
            <a:off x="127805" y="5834646"/>
            <a:ext cx="11202244" cy="957940"/>
          </a:xfrm>
          <a:prstGeom prst="rect">
            <a:avLst/>
          </a:prstGeom>
          <a:solidFill>
            <a:srgbClr val="FF0000">
              <a:alpha val="200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22</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149283"/>
            <a:ext cx="5508814" cy="452628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852100" y="1149283"/>
            <a:ext cx="4305317" cy="4524207"/>
          </a:xfrm>
          <a:prstGeom prst="rect">
            <a:avLst/>
          </a:prstGeom>
        </p:spPr>
      </p:pic>
      <p:grpSp>
        <p:nvGrpSpPr>
          <p:cNvPr id="22" name="Group 21">
            <a:extLst>
              <a:ext uri="{FF2B5EF4-FFF2-40B4-BE49-F238E27FC236}">
                <a16:creationId xmlns:a16="http://schemas.microsoft.com/office/drawing/2014/main" id="{865D1C5A-DD1B-D2D3-37FC-756AB1574E6C}"/>
              </a:ext>
            </a:extLst>
          </p:cNvPr>
          <p:cNvGrpSpPr/>
          <p:nvPr/>
        </p:nvGrpSpPr>
        <p:grpSpPr>
          <a:xfrm>
            <a:off x="2859594" y="5650538"/>
            <a:ext cx="2297823" cy="1143095"/>
            <a:chOff x="7874215" y="2879810"/>
            <a:chExt cx="2297823" cy="1143095"/>
          </a:xfrm>
        </p:grpSpPr>
        <p:grpSp>
          <p:nvGrpSpPr>
            <p:cNvPr id="23" name="Group 22">
              <a:extLst>
                <a:ext uri="{FF2B5EF4-FFF2-40B4-BE49-F238E27FC236}">
                  <a16:creationId xmlns:a16="http://schemas.microsoft.com/office/drawing/2014/main" id="{BABA4B30-FC91-ADDE-2AB5-0774706DB5AF}"/>
                </a:ext>
              </a:extLst>
            </p:cNvPr>
            <p:cNvGrpSpPr/>
            <p:nvPr/>
          </p:nvGrpSpPr>
          <p:grpSpPr>
            <a:xfrm>
              <a:off x="7874215" y="2879810"/>
              <a:ext cx="2297823" cy="1143095"/>
              <a:chOff x="6607947" y="1983715"/>
              <a:chExt cx="2297823" cy="1143095"/>
            </a:xfrm>
          </p:grpSpPr>
          <p:grpSp>
            <p:nvGrpSpPr>
              <p:cNvPr id="25" name="Group 24">
                <a:extLst>
                  <a:ext uri="{FF2B5EF4-FFF2-40B4-BE49-F238E27FC236}">
                    <a16:creationId xmlns:a16="http://schemas.microsoft.com/office/drawing/2014/main" id="{FDE48A5B-D1C8-0AA2-9DFE-A0E578DEA988}"/>
                  </a:ext>
                </a:extLst>
              </p:cNvPr>
              <p:cNvGrpSpPr/>
              <p:nvPr/>
            </p:nvGrpSpPr>
            <p:grpSpPr>
              <a:xfrm>
                <a:off x="6611667" y="1983715"/>
                <a:ext cx="1652865" cy="1143095"/>
                <a:chOff x="6004561" y="2713620"/>
                <a:chExt cx="1652865" cy="1143095"/>
              </a:xfrm>
            </p:grpSpPr>
            <p:cxnSp>
              <p:nvCxnSpPr>
                <p:cNvPr id="29" name="Straight Connector 28">
                  <a:extLst>
                    <a:ext uri="{FF2B5EF4-FFF2-40B4-BE49-F238E27FC236}">
                      <a16:creationId xmlns:a16="http://schemas.microsoft.com/office/drawing/2014/main" id="{34604D87-4A71-27C4-28BF-F4B32947078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CC043715-FB06-8848-1D93-9EC7DCDC7993}"/>
                    </a:ext>
                  </a:extLst>
                </p:cNvPr>
                <p:cNvCxnSpPr>
                  <a:cxnSpLocks/>
                  <a:endCxn id="32"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50E67DBE-9A37-3F08-794E-6C8E66007D07}"/>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A4F948F-2361-2311-125D-0C901286C5C2}"/>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B9BBDA9-EA26-CEA8-302D-BDFDC330CD9B}"/>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34" name="Triangle 33">
                  <a:extLst>
                    <a:ext uri="{FF2B5EF4-FFF2-40B4-BE49-F238E27FC236}">
                      <a16:creationId xmlns:a16="http://schemas.microsoft.com/office/drawing/2014/main" id="{D704F81C-DDFD-77B2-4B5B-EDD10CA71EA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D88A04D9-A1B3-C427-4617-C3EA88ED162B}"/>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27" name="TextBox 26">
                <a:extLst>
                  <a:ext uri="{FF2B5EF4-FFF2-40B4-BE49-F238E27FC236}">
                    <a16:creationId xmlns:a16="http://schemas.microsoft.com/office/drawing/2014/main" id="{86856FF3-7839-1BF5-840F-870812FE8959}"/>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28" name="TextBox 27">
                <a:extLst>
                  <a:ext uri="{FF2B5EF4-FFF2-40B4-BE49-F238E27FC236}">
                    <a16:creationId xmlns:a16="http://schemas.microsoft.com/office/drawing/2014/main" id="{CE6436F8-FC46-7E07-E223-E6BCFEA892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24" name="Straight Arrow Connector 23">
              <a:extLst>
                <a:ext uri="{FF2B5EF4-FFF2-40B4-BE49-F238E27FC236}">
                  <a16:creationId xmlns:a16="http://schemas.microsoft.com/office/drawing/2014/main" id="{3FE1DAB5-0770-0623-8A89-A15E74E5C15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35" name="Picture 34">
            <a:extLst>
              <a:ext uri="{FF2B5EF4-FFF2-40B4-BE49-F238E27FC236}">
                <a16:creationId xmlns:a16="http://schemas.microsoft.com/office/drawing/2014/main" id="{A00320D0-F84A-4D31-751E-71FD96CDE0BD}"/>
              </a:ext>
            </a:extLst>
          </p:cNvPr>
          <p:cNvPicPr>
            <a:picLocks noChangeAspect="1"/>
          </p:cNvPicPr>
          <p:nvPr/>
        </p:nvPicPr>
        <p:blipFill>
          <a:blip r:embed="rId4"/>
          <a:stretch>
            <a:fillRect/>
          </a:stretch>
        </p:blipFill>
        <p:spPr>
          <a:xfrm>
            <a:off x="5221773" y="6017886"/>
            <a:ext cx="5981700" cy="774700"/>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46C6-3C3D-73F4-8616-EA3B0BF13A39}"/>
              </a:ext>
            </a:extLst>
          </p:cNvPr>
          <p:cNvSpPr>
            <a:spLocks noGrp="1"/>
          </p:cNvSpPr>
          <p:nvPr>
            <p:ph type="title"/>
          </p:nvPr>
        </p:nvSpPr>
        <p:spPr/>
        <p:txBody>
          <a:bodyPr/>
          <a:lstStyle/>
          <a:p>
            <a:r>
              <a:rPr lang="en-US" dirty="0"/>
              <a:t>Solver Nuance</a:t>
            </a:r>
          </a:p>
        </p:txBody>
      </p:sp>
      <p:sp>
        <p:nvSpPr>
          <p:cNvPr id="3" name="Slide Number Placeholder 2">
            <a:extLst>
              <a:ext uri="{FF2B5EF4-FFF2-40B4-BE49-F238E27FC236}">
                <a16:creationId xmlns:a16="http://schemas.microsoft.com/office/drawing/2014/main" id="{D9B1D696-A529-02DF-3652-C2F7677CE276}"/>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694C8970-873D-74F4-8273-0D2ABFEC96BB}"/>
              </a:ext>
            </a:extLst>
          </p:cNvPr>
          <p:cNvSpPr>
            <a:spLocks noGrp="1"/>
          </p:cNvSpPr>
          <p:nvPr>
            <p:ph sz="quarter" idx="11"/>
          </p:nvPr>
        </p:nvSpPr>
        <p:spPr/>
        <p:txBody>
          <a:bodyPr/>
          <a:lstStyle/>
          <a:p>
            <a:r>
              <a:rPr lang="en-US" dirty="0"/>
              <a:t>Recall, we like to solve our systems in residual- or delta-form:</a:t>
            </a:r>
          </a:p>
        </p:txBody>
      </p:sp>
      <p:pic>
        <p:nvPicPr>
          <p:cNvPr id="7" name="Picture 6">
            <a:extLst>
              <a:ext uri="{FF2B5EF4-FFF2-40B4-BE49-F238E27FC236}">
                <a16:creationId xmlns:a16="http://schemas.microsoft.com/office/drawing/2014/main" id="{2C7C5C8E-F8F0-0350-C6A9-6154D11988EE}"/>
              </a:ext>
            </a:extLst>
          </p:cNvPr>
          <p:cNvPicPr>
            <a:picLocks noChangeAspect="1"/>
          </p:cNvPicPr>
          <p:nvPr/>
        </p:nvPicPr>
        <p:blipFill>
          <a:blip r:embed="rId2"/>
          <a:stretch>
            <a:fillRect/>
          </a:stretch>
        </p:blipFill>
        <p:spPr>
          <a:xfrm>
            <a:off x="685800" y="2369140"/>
            <a:ext cx="5486400" cy="431800"/>
          </a:xfrm>
          <a:prstGeom prst="rect">
            <a:avLst/>
          </a:prstGeom>
        </p:spPr>
      </p:pic>
      <p:pic>
        <p:nvPicPr>
          <p:cNvPr id="13" name="Picture 12">
            <a:extLst>
              <a:ext uri="{FF2B5EF4-FFF2-40B4-BE49-F238E27FC236}">
                <a16:creationId xmlns:a16="http://schemas.microsoft.com/office/drawing/2014/main" id="{D005F93C-24E5-073E-DB66-8E51600F8306}"/>
              </a:ext>
            </a:extLst>
          </p:cNvPr>
          <p:cNvPicPr>
            <a:picLocks noChangeAspect="1"/>
          </p:cNvPicPr>
          <p:nvPr/>
        </p:nvPicPr>
        <p:blipFill>
          <a:blip r:embed="rId3"/>
          <a:stretch>
            <a:fillRect/>
          </a:stretch>
        </p:blipFill>
        <p:spPr>
          <a:xfrm>
            <a:off x="606869" y="3555048"/>
            <a:ext cx="2184400" cy="609600"/>
          </a:xfrm>
          <a:prstGeom prst="rect">
            <a:avLst/>
          </a:prstGeom>
        </p:spPr>
      </p:pic>
      <p:pic>
        <p:nvPicPr>
          <p:cNvPr id="15" name="Picture 14">
            <a:extLst>
              <a:ext uri="{FF2B5EF4-FFF2-40B4-BE49-F238E27FC236}">
                <a16:creationId xmlns:a16="http://schemas.microsoft.com/office/drawing/2014/main" id="{03E067B4-4D89-D47E-5477-799BF168606A}"/>
              </a:ext>
            </a:extLst>
          </p:cNvPr>
          <p:cNvPicPr>
            <a:picLocks noChangeAspect="1"/>
          </p:cNvPicPr>
          <p:nvPr/>
        </p:nvPicPr>
        <p:blipFill>
          <a:blip r:embed="rId4"/>
          <a:stretch>
            <a:fillRect/>
          </a:stretch>
        </p:blipFill>
        <p:spPr>
          <a:xfrm>
            <a:off x="3181348" y="3513458"/>
            <a:ext cx="2171700" cy="609600"/>
          </a:xfrm>
          <a:prstGeom prst="rect">
            <a:avLst/>
          </a:prstGeom>
        </p:spPr>
      </p:pic>
      <p:pic>
        <p:nvPicPr>
          <p:cNvPr id="16" name="Picture 15">
            <a:extLst>
              <a:ext uri="{FF2B5EF4-FFF2-40B4-BE49-F238E27FC236}">
                <a16:creationId xmlns:a16="http://schemas.microsoft.com/office/drawing/2014/main" id="{69D1F773-7363-8F4F-4723-AA8E643F305D}"/>
              </a:ext>
            </a:extLst>
          </p:cNvPr>
          <p:cNvPicPr>
            <a:picLocks noChangeAspect="1"/>
          </p:cNvPicPr>
          <p:nvPr/>
        </p:nvPicPr>
        <p:blipFill>
          <a:blip r:embed="rId5"/>
          <a:stretch>
            <a:fillRect/>
          </a:stretch>
        </p:blipFill>
        <p:spPr>
          <a:xfrm>
            <a:off x="3181348" y="4388734"/>
            <a:ext cx="3644900" cy="965200"/>
          </a:xfrm>
          <a:prstGeom prst="rect">
            <a:avLst/>
          </a:prstGeom>
        </p:spPr>
      </p:pic>
      <p:sp>
        <p:nvSpPr>
          <p:cNvPr id="20" name="TextBox 19">
            <a:extLst>
              <a:ext uri="{FF2B5EF4-FFF2-40B4-BE49-F238E27FC236}">
                <a16:creationId xmlns:a16="http://schemas.microsoft.com/office/drawing/2014/main" id="{83039238-71BE-9CAE-FF66-36FC3A47A7E9}"/>
              </a:ext>
            </a:extLst>
          </p:cNvPr>
          <p:cNvSpPr txBox="1"/>
          <p:nvPr/>
        </p:nvSpPr>
        <p:spPr>
          <a:xfrm>
            <a:off x="5881030" y="4312117"/>
            <a:ext cx="0" cy="0"/>
          </a:xfrm>
          <a:prstGeom prst="rect">
            <a:avLst/>
          </a:prstGeom>
        </p:spPr>
        <p:txBody>
          <a:bodyPr vert="horz" wrap="none" lIns="91440" tIns="45720" rIns="91440" bIns="45720" rtlCol="0">
            <a:noAutofit/>
          </a:bodyPr>
          <a:lstStyle/>
          <a:p>
            <a:pPr algn="l"/>
            <a:r>
              <a:rPr lang="en-US" dirty="0"/>
              <a:t>k</a:t>
            </a:r>
          </a:p>
        </p:txBody>
      </p:sp>
      <p:sp>
        <p:nvSpPr>
          <p:cNvPr id="21" name="TextBox 20">
            <a:extLst>
              <a:ext uri="{FF2B5EF4-FFF2-40B4-BE49-F238E27FC236}">
                <a16:creationId xmlns:a16="http://schemas.microsoft.com/office/drawing/2014/main" id="{BF60C3D3-9265-784A-400B-B175F88AA8D7}"/>
              </a:ext>
            </a:extLst>
          </p:cNvPr>
          <p:cNvSpPr txBox="1"/>
          <p:nvPr/>
        </p:nvSpPr>
        <p:spPr>
          <a:xfrm>
            <a:off x="6216311" y="4830277"/>
            <a:ext cx="0" cy="0"/>
          </a:xfrm>
          <a:prstGeom prst="rect">
            <a:avLst/>
          </a:prstGeom>
        </p:spPr>
        <p:txBody>
          <a:bodyPr vert="horz" wrap="none" lIns="91440" tIns="45720" rIns="91440" bIns="45720" rtlCol="0">
            <a:noAutofit/>
          </a:bodyPr>
          <a:lstStyle/>
          <a:p>
            <a:pPr algn="l"/>
            <a:r>
              <a:rPr lang="en-US" dirty="0"/>
              <a:t>k</a:t>
            </a:r>
          </a:p>
        </p:txBody>
      </p:sp>
      <p:sp>
        <p:nvSpPr>
          <p:cNvPr id="22" name="TextBox 21">
            <a:extLst>
              <a:ext uri="{FF2B5EF4-FFF2-40B4-BE49-F238E27FC236}">
                <a16:creationId xmlns:a16="http://schemas.microsoft.com/office/drawing/2014/main" id="{58F526DA-B259-2D47-288C-8F189084E2EF}"/>
              </a:ext>
            </a:extLst>
          </p:cNvPr>
          <p:cNvSpPr txBox="1"/>
          <p:nvPr/>
        </p:nvSpPr>
        <p:spPr>
          <a:xfrm>
            <a:off x="4328151" y="4847927"/>
            <a:ext cx="0" cy="0"/>
          </a:xfrm>
          <a:prstGeom prst="rect">
            <a:avLst/>
          </a:prstGeom>
        </p:spPr>
        <p:txBody>
          <a:bodyPr vert="horz" wrap="none" lIns="91440" tIns="45720" rIns="91440" bIns="45720" rtlCol="0">
            <a:noAutofit/>
          </a:bodyPr>
          <a:lstStyle/>
          <a:p>
            <a:pPr algn="l"/>
            <a:r>
              <a:rPr lang="en-US" dirty="0"/>
              <a:t>k+1</a:t>
            </a:r>
          </a:p>
        </p:txBody>
      </p:sp>
      <p:sp>
        <p:nvSpPr>
          <p:cNvPr id="23" name="TextBox 22">
            <a:extLst>
              <a:ext uri="{FF2B5EF4-FFF2-40B4-BE49-F238E27FC236}">
                <a16:creationId xmlns:a16="http://schemas.microsoft.com/office/drawing/2014/main" id="{1BFDE2A9-1EB0-AFA6-8F69-34856BA85801}"/>
              </a:ext>
            </a:extLst>
          </p:cNvPr>
          <p:cNvSpPr txBox="1"/>
          <p:nvPr/>
        </p:nvSpPr>
        <p:spPr>
          <a:xfrm>
            <a:off x="4288044" y="4259182"/>
            <a:ext cx="0" cy="0"/>
          </a:xfrm>
          <a:prstGeom prst="rect">
            <a:avLst/>
          </a:prstGeom>
        </p:spPr>
        <p:txBody>
          <a:bodyPr vert="horz" wrap="none" lIns="91440" tIns="45720" rIns="91440" bIns="45720" rtlCol="0">
            <a:noAutofit/>
          </a:bodyPr>
          <a:lstStyle/>
          <a:p>
            <a:pPr algn="l"/>
            <a:r>
              <a:rPr lang="en-US" dirty="0"/>
              <a:t>k+1</a:t>
            </a:r>
          </a:p>
        </p:txBody>
      </p:sp>
      <p:pic>
        <p:nvPicPr>
          <p:cNvPr id="24" name="Picture 23">
            <a:extLst>
              <a:ext uri="{FF2B5EF4-FFF2-40B4-BE49-F238E27FC236}">
                <a16:creationId xmlns:a16="http://schemas.microsoft.com/office/drawing/2014/main" id="{33CF520A-7B5C-0DF2-D38C-50E3325F48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pic>
        <p:nvPicPr>
          <p:cNvPr id="25" name="Picture 24">
            <a:extLst>
              <a:ext uri="{FF2B5EF4-FFF2-40B4-BE49-F238E27FC236}">
                <a16:creationId xmlns:a16="http://schemas.microsoft.com/office/drawing/2014/main" id="{5022FFA5-2442-2DFF-67A8-17813CC78A4A}"/>
              </a:ext>
            </a:extLst>
          </p:cNvPr>
          <p:cNvPicPr>
            <a:picLocks noChangeAspect="1"/>
          </p:cNvPicPr>
          <p:nvPr/>
        </p:nvPicPr>
        <p:blipFill>
          <a:blip r:embed="rId7"/>
          <a:stretch>
            <a:fillRect/>
          </a:stretch>
        </p:blipFill>
        <p:spPr>
          <a:xfrm>
            <a:off x="9838749" y="2574190"/>
            <a:ext cx="457200" cy="355600"/>
          </a:xfrm>
          <a:prstGeom prst="rect">
            <a:avLst/>
          </a:prstGeom>
        </p:spPr>
      </p:pic>
      <p:pic>
        <p:nvPicPr>
          <p:cNvPr id="26" name="Picture 25">
            <a:extLst>
              <a:ext uri="{FF2B5EF4-FFF2-40B4-BE49-F238E27FC236}">
                <a16:creationId xmlns:a16="http://schemas.microsoft.com/office/drawing/2014/main" id="{4E02ABE2-7EF3-375A-F59C-B0CD12379B91}"/>
              </a:ext>
            </a:extLst>
          </p:cNvPr>
          <p:cNvPicPr>
            <a:picLocks noChangeAspect="1"/>
          </p:cNvPicPr>
          <p:nvPr/>
        </p:nvPicPr>
        <p:blipFill>
          <a:blip r:embed="rId8"/>
          <a:stretch>
            <a:fillRect/>
          </a:stretch>
        </p:blipFill>
        <p:spPr>
          <a:xfrm>
            <a:off x="10392089" y="2574190"/>
            <a:ext cx="457200" cy="355600"/>
          </a:xfrm>
          <a:prstGeom prst="rect">
            <a:avLst/>
          </a:prstGeom>
        </p:spPr>
      </p:pic>
    </p:spTree>
    <p:extLst>
      <p:ext uri="{BB962C8B-B14F-4D97-AF65-F5344CB8AC3E}">
        <p14:creationId xmlns:p14="http://schemas.microsoft.com/office/powerpoint/2010/main" val="129540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AA61-E02C-51E8-B409-5F4CDF0B954F}"/>
              </a:ext>
            </a:extLst>
          </p:cNvPr>
          <p:cNvSpPr>
            <a:spLocks noGrp="1"/>
          </p:cNvSpPr>
          <p:nvPr>
            <p:ph type="title"/>
          </p:nvPr>
        </p:nvSpPr>
        <p:spPr/>
        <p:txBody>
          <a:bodyPr>
            <a:normAutofit fontScale="90000"/>
          </a:bodyPr>
          <a:lstStyle/>
          <a:p>
            <a:r>
              <a:rPr lang="en-US" dirty="0"/>
              <a:t>Classic Flux Limiters</a:t>
            </a:r>
            <a:br>
              <a:rPr lang="en-US" dirty="0"/>
            </a:br>
            <a:r>
              <a:rPr lang="en-US" sz="1800" dirty="0"/>
              <a:t>Van Leer, B. (1974), "Towards the ultimate conservative difference scheme II. Monotonicity and conservation combined in a second order scheme", J. </a:t>
            </a:r>
            <a:r>
              <a:rPr lang="en-US" sz="1800" dirty="0" err="1"/>
              <a:t>Comput</a:t>
            </a:r>
            <a:r>
              <a:rPr lang="en-US" sz="1800" dirty="0"/>
              <a:t>. Phys., </a:t>
            </a:r>
            <a:r>
              <a:rPr lang="en-US" sz="1800" b="1" dirty="0"/>
              <a:t>14</a:t>
            </a:r>
            <a:r>
              <a:rPr lang="en-US" sz="1800" dirty="0"/>
              <a:t> (4): 361–370</a:t>
            </a:r>
          </a:p>
        </p:txBody>
      </p:sp>
      <p:sp>
        <p:nvSpPr>
          <p:cNvPr id="3" name="Slide Number Placeholder 2">
            <a:extLst>
              <a:ext uri="{FF2B5EF4-FFF2-40B4-BE49-F238E27FC236}">
                <a16:creationId xmlns:a16="http://schemas.microsoft.com/office/drawing/2014/main" id="{1D20010B-41FC-6259-296A-47C2A0E947E9}"/>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8A9F3BBA-B099-BD16-F92F-D4FB9DF52231}"/>
              </a:ext>
            </a:extLst>
          </p:cNvPr>
          <p:cNvSpPr>
            <a:spLocks noGrp="1"/>
          </p:cNvSpPr>
          <p:nvPr>
            <p:ph sz="quarter" idx="11"/>
          </p:nvPr>
        </p:nvSpPr>
        <p:spPr/>
        <p:txBody>
          <a:bodyPr/>
          <a:lstStyle/>
          <a:p>
            <a:pPr marL="342900" indent="-342900">
              <a:buFont typeface="Arial" panose="020B0604020202020204" pitchFamily="34" charset="0"/>
              <a:buChar char="•"/>
            </a:pPr>
            <a:r>
              <a:rPr lang="en-US" dirty="0"/>
              <a:t>Consider our standard three-point stencil obtained by iterating edge 1 and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 the above stencil, we are stressing that when iterating edge 2, we do not have information easily obtain for edge 1 (shown above as a dashed line); (speaking from an unstructured perspective)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Above, the “LOW” and ”HIGH” are any operators that you select, e.g.,</a:t>
            </a:r>
          </a:p>
          <a:p>
            <a:endParaRPr lang="en-US" dirty="0"/>
          </a:p>
        </p:txBody>
      </p:sp>
      <p:sp>
        <p:nvSpPr>
          <p:cNvPr id="20" name="TextBox 19">
            <a:extLst>
              <a:ext uri="{FF2B5EF4-FFF2-40B4-BE49-F238E27FC236}">
                <a16:creationId xmlns:a16="http://schemas.microsoft.com/office/drawing/2014/main" id="{D388C01A-1D4B-C218-5963-B4895568D682}"/>
              </a:ext>
            </a:extLst>
          </p:cNvPr>
          <p:cNvSpPr txBox="1"/>
          <p:nvPr/>
        </p:nvSpPr>
        <p:spPr>
          <a:xfrm>
            <a:off x="1837776" y="1732460"/>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pic>
        <p:nvPicPr>
          <p:cNvPr id="21" name="Picture 20">
            <a:extLst>
              <a:ext uri="{FF2B5EF4-FFF2-40B4-BE49-F238E27FC236}">
                <a16:creationId xmlns:a16="http://schemas.microsoft.com/office/drawing/2014/main" id="{9E6EACD4-8248-1B11-D420-EDB5CACE04C9}"/>
              </a:ext>
            </a:extLst>
          </p:cNvPr>
          <p:cNvPicPr>
            <a:picLocks noChangeAspect="1"/>
          </p:cNvPicPr>
          <p:nvPr/>
        </p:nvPicPr>
        <p:blipFill>
          <a:blip r:embed="rId2"/>
          <a:stretch>
            <a:fillRect/>
          </a:stretch>
        </p:blipFill>
        <p:spPr>
          <a:xfrm>
            <a:off x="2226024" y="3992101"/>
            <a:ext cx="5295900" cy="508000"/>
          </a:xfrm>
          <a:prstGeom prst="rect">
            <a:avLst/>
          </a:prstGeom>
        </p:spPr>
      </p:pic>
      <p:pic>
        <p:nvPicPr>
          <p:cNvPr id="22" name="Picture 21">
            <a:extLst>
              <a:ext uri="{FF2B5EF4-FFF2-40B4-BE49-F238E27FC236}">
                <a16:creationId xmlns:a16="http://schemas.microsoft.com/office/drawing/2014/main" id="{391D691E-6597-9ABB-7EA7-52C3B77C3D0D}"/>
              </a:ext>
            </a:extLst>
          </p:cNvPr>
          <p:cNvPicPr>
            <a:picLocks noChangeAspect="1"/>
          </p:cNvPicPr>
          <p:nvPr/>
        </p:nvPicPr>
        <p:blipFill>
          <a:blip r:embed="rId3"/>
          <a:stretch>
            <a:fillRect/>
          </a:stretch>
        </p:blipFill>
        <p:spPr>
          <a:xfrm>
            <a:off x="980061" y="5231029"/>
            <a:ext cx="1346200" cy="419100"/>
          </a:xfrm>
          <a:prstGeom prst="rect">
            <a:avLst/>
          </a:prstGeom>
        </p:spPr>
      </p:pic>
      <p:pic>
        <p:nvPicPr>
          <p:cNvPr id="23" name="Picture 22">
            <a:extLst>
              <a:ext uri="{FF2B5EF4-FFF2-40B4-BE49-F238E27FC236}">
                <a16:creationId xmlns:a16="http://schemas.microsoft.com/office/drawing/2014/main" id="{DC9E82B2-0C5A-E20F-2A49-ABD2AE51C12E}"/>
              </a:ext>
            </a:extLst>
          </p:cNvPr>
          <p:cNvPicPr>
            <a:picLocks noChangeAspect="1"/>
          </p:cNvPicPr>
          <p:nvPr/>
        </p:nvPicPr>
        <p:blipFill>
          <a:blip r:embed="rId4"/>
          <a:stretch>
            <a:fillRect/>
          </a:stretch>
        </p:blipFill>
        <p:spPr>
          <a:xfrm>
            <a:off x="2972835" y="5148479"/>
            <a:ext cx="2400300" cy="584200"/>
          </a:xfrm>
          <a:prstGeom prst="rect">
            <a:avLst/>
          </a:prstGeom>
        </p:spPr>
      </p:pic>
      <p:pic>
        <p:nvPicPr>
          <p:cNvPr id="25" name="Picture 24">
            <a:extLst>
              <a:ext uri="{FF2B5EF4-FFF2-40B4-BE49-F238E27FC236}">
                <a16:creationId xmlns:a16="http://schemas.microsoft.com/office/drawing/2014/main" id="{1EC0184C-242B-4FE8-AF3A-D835B8167B7D}"/>
              </a:ext>
            </a:extLst>
          </p:cNvPr>
          <p:cNvPicPr>
            <a:picLocks noChangeAspect="1"/>
          </p:cNvPicPr>
          <p:nvPr/>
        </p:nvPicPr>
        <p:blipFill>
          <a:blip r:embed="rId5"/>
          <a:stretch>
            <a:fillRect/>
          </a:stretch>
        </p:blipFill>
        <p:spPr>
          <a:xfrm>
            <a:off x="6172200" y="5154829"/>
            <a:ext cx="4102100" cy="571500"/>
          </a:xfrm>
          <a:prstGeom prst="rect">
            <a:avLst/>
          </a:prstGeom>
        </p:spPr>
      </p:pic>
      <p:cxnSp>
        <p:nvCxnSpPr>
          <p:cNvPr id="29" name="Straight Arrow Connector 28">
            <a:extLst>
              <a:ext uri="{FF2B5EF4-FFF2-40B4-BE49-F238E27FC236}">
                <a16:creationId xmlns:a16="http://schemas.microsoft.com/office/drawing/2014/main" id="{3882F39C-F199-1F59-BA13-A46104E6BC5C}"/>
              </a:ext>
            </a:extLst>
          </p:cNvPr>
          <p:cNvCxnSpPr>
            <a:cxnSpLocks/>
          </p:cNvCxnSpPr>
          <p:nvPr/>
        </p:nvCxnSpPr>
        <p:spPr>
          <a:xfrm>
            <a:off x="5551714" y="5440579"/>
            <a:ext cx="441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4240760-3F25-07D7-1304-62952F62C264}"/>
              </a:ext>
            </a:extLst>
          </p:cNvPr>
          <p:cNvPicPr>
            <a:picLocks noChangeAspect="1"/>
          </p:cNvPicPr>
          <p:nvPr/>
        </p:nvPicPr>
        <p:blipFill>
          <a:blip r:embed="rId6"/>
          <a:stretch>
            <a:fillRect/>
          </a:stretch>
        </p:blipFill>
        <p:spPr>
          <a:xfrm>
            <a:off x="869850" y="5968896"/>
            <a:ext cx="2324100" cy="673100"/>
          </a:xfrm>
          <a:prstGeom prst="rect">
            <a:avLst/>
          </a:prstGeom>
        </p:spPr>
      </p:pic>
      <p:pic>
        <p:nvPicPr>
          <p:cNvPr id="31" name="Picture 30">
            <a:extLst>
              <a:ext uri="{FF2B5EF4-FFF2-40B4-BE49-F238E27FC236}">
                <a16:creationId xmlns:a16="http://schemas.microsoft.com/office/drawing/2014/main" id="{2365813D-2C58-C982-D9C0-1EFF16CB11F7}"/>
              </a:ext>
            </a:extLst>
          </p:cNvPr>
          <p:cNvPicPr>
            <a:picLocks noChangeAspect="1"/>
          </p:cNvPicPr>
          <p:nvPr/>
        </p:nvPicPr>
        <p:blipFill>
          <a:blip r:embed="rId7"/>
          <a:stretch>
            <a:fillRect/>
          </a:stretch>
        </p:blipFill>
        <p:spPr>
          <a:xfrm>
            <a:off x="4172985" y="6159396"/>
            <a:ext cx="4533900" cy="292100"/>
          </a:xfrm>
          <a:prstGeom prst="rect">
            <a:avLst/>
          </a:prstGeom>
        </p:spPr>
      </p:pic>
      <p:pic>
        <p:nvPicPr>
          <p:cNvPr id="32" name="Picture 31">
            <a:extLst>
              <a:ext uri="{FF2B5EF4-FFF2-40B4-BE49-F238E27FC236}">
                <a16:creationId xmlns:a16="http://schemas.microsoft.com/office/drawing/2014/main" id="{30904749-EFE4-25D5-B208-1A2126C18A9A}"/>
              </a:ext>
            </a:extLst>
          </p:cNvPr>
          <p:cNvPicPr>
            <a:picLocks noChangeAspect="1"/>
          </p:cNvPicPr>
          <p:nvPr/>
        </p:nvPicPr>
        <p:blipFill>
          <a:blip r:embed="rId8"/>
          <a:stretch>
            <a:fillRect/>
          </a:stretch>
        </p:blipFill>
        <p:spPr>
          <a:xfrm>
            <a:off x="9170435" y="6013346"/>
            <a:ext cx="2451100" cy="584200"/>
          </a:xfrm>
          <a:prstGeom prst="rect">
            <a:avLst/>
          </a:prstGeom>
        </p:spPr>
      </p:pic>
      <p:sp>
        <p:nvSpPr>
          <p:cNvPr id="24" name="TextBox 23">
            <a:extLst>
              <a:ext uri="{FF2B5EF4-FFF2-40B4-BE49-F238E27FC236}">
                <a16:creationId xmlns:a16="http://schemas.microsoft.com/office/drawing/2014/main" id="{F81FD404-78C9-8DA0-ED93-2428D156997D}"/>
              </a:ext>
            </a:extLst>
          </p:cNvPr>
          <p:cNvSpPr txBox="1"/>
          <p:nvPr/>
        </p:nvSpPr>
        <p:spPr>
          <a:xfrm>
            <a:off x="8018585" y="3985847"/>
            <a:ext cx="0" cy="0"/>
          </a:xfrm>
          <a:prstGeom prst="rect">
            <a:avLst/>
          </a:prstGeom>
        </p:spPr>
        <p:txBody>
          <a:bodyPr vert="horz" wrap="none" lIns="91440" tIns="45720" rIns="91440" bIns="45720" rtlCol="0">
            <a:noAutofit/>
          </a:bodyPr>
          <a:lstStyle/>
          <a:p>
            <a:pPr algn="l"/>
            <a:r>
              <a:rPr lang="en-US" dirty="0"/>
              <a:t>Monotonic upstream-centered </a:t>
            </a:r>
          </a:p>
          <a:p>
            <a:pPr algn="l"/>
            <a:r>
              <a:rPr lang="en-US" dirty="0"/>
              <a:t>scheme for conservation laws (MUSCL)</a:t>
            </a:r>
          </a:p>
        </p:txBody>
      </p:sp>
      <p:cxnSp>
        <p:nvCxnSpPr>
          <p:cNvPr id="26" name="Straight Connector 25">
            <a:extLst>
              <a:ext uri="{FF2B5EF4-FFF2-40B4-BE49-F238E27FC236}">
                <a16:creationId xmlns:a16="http://schemas.microsoft.com/office/drawing/2014/main" id="{5C9844E0-3128-8CDC-58F5-62E2EEE11F2D}"/>
              </a:ext>
            </a:extLst>
          </p:cNvPr>
          <p:cNvCxnSpPr>
            <a:cxnSpLocks/>
          </p:cNvCxnSpPr>
          <p:nvPr/>
        </p:nvCxnSpPr>
        <p:spPr>
          <a:xfrm>
            <a:off x="4783012" y="2556380"/>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04D1E6-19D8-D97B-AB7A-4BEA88884537}"/>
              </a:ext>
            </a:extLst>
          </p:cNvPr>
          <p:cNvCxnSpPr>
            <a:cxnSpLocks/>
            <a:endCxn id="34" idx="6"/>
          </p:cNvCxnSpPr>
          <p:nvPr/>
        </p:nvCxnSpPr>
        <p:spPr>
          <a:xfrm>
            <a:off x="2497012" y="2561867"/>
            <a:ext cx="23774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F373BC6-ECC8-79EC-060C-0E69CCFE0620}"/>
              </a:ext>
            </a:extLst>
          </p:cNvPr>
          <p:cNvSpPr/>
          <p:nvPr/>
        </p:nvSpPr>
        <p:spPr>
          <a:xfrm>
            <a:off x="2405572" y="2497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26F02FE-1C6B-E0B8-163D-DD9EC7794CE0}"/>
              </a:ext>
            </a:extLst>
          </p:cNvPr>
          <p:cNvSpPr/>
          <p:nvPr/>
        </p:nvSpPr>
        <p:spPr>
          <a:xfrm>
            <a:off x="6977572" y="2461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1CD7C71-FB57-E654-6D66-A29A66827385}"/>
              </a:ext>
            </a:extLst>
          </p:cNvPr>
          <p:cNvSpPr/>
          <p:nvPr/>
        </p:nvSpPr>
        <p:spPr>
          <a:xfrm>
            <a:off x="4691572" y="2470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66A778F5-0629-64D4-8716-789FEDC34868}"/>
              </a:ext>
            </a:extLst>
          </p:cNvPr>
          <p:cNvSpPr/>
          <p:nvPr/>
        </p:nvSpPr>
        <p:spPr>
          <a:xfrm>
            <a:off x="5901978" y="25057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E7A02B91-5F53-8A96-DD67-6415D8178B48}"/>
              </a:ext>
            </a:extLst>
          </p:cNvPr>
          <p:cNvSpPr/>
          <p:nvPr/>
        </p:nvSpPr>
        <p:spPr>
          <a:xfrm>
            <a:off x="3554548" y="24991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0BDD383-AE6E-653D-272D-0D0056FC234F}"/>
              </a:ext>
            </a:extLst>
          </p:cNvPr>
          <p:cNvSpPr txBox="1"/>
          <p:nvPr/>
        </p:nvSpPr>
        <p:spPr>
          <a:xfrm>
            <a:off x="2258806" y="2130353"/>
            <a:ext cx="442750" cy="369332"/>
          </a:xfrm>
          <a:prstGeom prst="rect">
            <a:avLst/>
          </a:prstGeom>
          <a:noFill/>
        </p:spPr>
        <p:txBody>
          <a:bodyPr wrap="none" rtlCol="0">
            <a:spAutoFit/>
          </a:bodyPr>
          <a:lstStyle/>
          <a:p>
            <a:r>
              <a:rPr lang="en-US" dirty="0"/>
              <a:t>i-1</a:t>
            </a:r>
          </a:p>
        </p:txBody>
      </p:sp>
      <p:sp>
        <p:nvSpPr>
          <p:cNvPr id="38" name="TextBox 37">
            <a:extLst>
              <a:ext uri="{FF2B5EF4-FFF2-40B4-BE49-F238E27FC236}">
                <a16:creationId xmlns:a16="http://schemas.microsoft.com/office/drawing/2014/main" id="{181F23AF-CB68-4C76-FED7-B330E48D2255}"/>
              </a:ext>
            </a:extLst>
          </p:cNvPr>
          <p:cNvSpPr txBox="1"/>
          <p:nvPr/>
        </p:nvSpPr>
        <p:spPr>
          <a:xfrm>
            <a:off x="4648199" y="2130353"/>
            <a:ext cx="237566" cy="369332"/>
          </a:xfrm>
          <a:prstGeom prst="rect">
            <a:avLst/>
          </a:prstGeom>
          <a:noFill/>
        </p:spPr>
        <p:txBody>
          <a:bodyPr wrap="none" rtlCol="0">
            <a:spAutoFit/>
          </a:bodyPr>
          <a:lstStyle/>
          <a:p>
            <a:r>
              <a:rPr lang="en-US" dirty="0"/>
              <a:t>i</a:t>
            </a:r>
          </a:p>
        </p:txBody>
      </p:sp>
      <p:sp>
        <p:nvSpPr>
          <p:cNvPr id="39" name="TextBox 38">
            <a:extLst>
              <a:ext uri="{FF2B5EF4-FFF2-40B4-BE49-F238E27FC236}">
                <a16:creationId xmlns:a16="http://schemas.microsoft.com/office/drawing/2014/main" id="{AE3B905F-A5A2-FB50-EF47-35E6A74ECD99}"/>
              </a:ext>
            </a:extLst>
          </p:cNvPr>
          <p:cNvSpPr txBox="1"/>
          <p:nvPr/>
        </p:nvSpPr>
        <p:spPr>
          <a:xfrm>
            <a:off x="6830806" y="2109784"/>
            <a:ext cx="500458" cy="369332"/>
          </a:xfrm>
          <a:prstGeom prst="rect">
            <a:avLst/>
          </a:prstGeom>
          <a:noFill/>
        </p:spPr>
        <p:txBody>
          <a:bodyPr wrap="none" rtlCol="0">
            <a:spAutoFit/>
          </a:bodyPr>
          <a:lstStyle/>
          <a:p>
            <a:r>
              <a:rPr lang="en-US" dirty="0"/>
              <a:t>i+1</a:t>
            </a:r>
          </a:p>
        </p:txBody>
      </p:sp>
      <p:sp>
        <p:nvSpPr>
          <p:cNvPr id="40" name="TextBox 39">
            <a:extLst>
              <a:ext uri="{FF2B5EF4-FFF2-40B4-BE49-F238E27FC236}">
                <a16:creationId xmlns:a16="http://schemas.microsoft.com/office/drawing/2014/main" id="{DA583B15-AA39-87E3-80CC-95245DB75AF1}"/>
              </a:ext>
            </a:extLst>
          </p:cNvPr>
          <p:cNvSpPr txBox="1"/>
          <p:nvPr/>
        </p:nvSpPr>
        <p:spPr>
          <a:xfrm>
            <a:off x="5736777" y="2100783"/>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41" name="TextBox 40">
            <a:extLst>
              <a:ext uri="{FF2B5EF4-FFF2-40B4-BE49-F238E27FC236}">
                <a16:creationId xmlns:a16="http://schemas.microsoft.com/office/drawing/2014/main" id="{DDC18C32-3D71-8572-80DC-24AE9AB8288A}"/>
              </a:ext>
            </a:extLst>
          </p:cNvPr>
          <p:cNvSpPr txBox="1"/>
          <p:nvPr/>
        </p:nvSpPr>
        <p:spPr>
          <a:xfrm>
            <a:off x="3332064" y="2114427"/>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42" name="Straight Arrow Connector 41">
            <a:extLst>
              <a:ext uri="{FF2B5EF4-FFF2-40B4-BE49-F238E27FC236}">
                <a16:creationId xmlns:a16="http://schemas.microsoft.com/office/drawing/2014/main" id="{0C54FDDB-2F8C-41C5-59FF-DAF96537BAB3}"/>
              </a:ext>
            </a:extLst>
          </p:cNvPr>
          <p:cNvCxnSpPr/>
          <p:nvPr/>
        </p:nvCxnSpPr>
        <p:spPr>
          <a:xfrm flipV="1">
            <a:off x="2377321" y="1956506"/>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F1DF7E-2AB8-1E8B-F598-BD2C4F4B3967}"/>
              </a:ext>
            </a:extLst>
          </p:cNvPr>
          <p:cNvSpPr txBox="1"/>
          <p:nvPr/>
        </p:nvSpPr>
        <p:spPr>
          <a:xfrm>
            <a:off x="3317632" y="2672864"/>
            <a:ext cx="0" cy="0"/>
          </a:xfrm>
          <a:prstGeom prst="rect">
            <a:avLst/>
          </a:prstGeom>
        </p:spPr>
        <p:txBody>
          <a:bodyPr vert="horz" wrap="none" lIns="91440" tIns="45720" rIns="91440" bIns="45720" rtlCol="0">
            <a:noAutofit/>
          </a:bodyPr>
          <a:lstStyle/>
          <a:p>
            <a:pPr algn="l"/>
            <a:r>
              <a:rPr lang="en-US" dirty="0"/>
              <a:t>Edge 1</a:t>
            </a:r>
          </a:p>
        </p:txBody>
      </p:sp>
      <p:sp>
        <p:nvSpPr>
          <p:cNvPr id="44" name="TextBox 43">
            <a:extLst>
              <a:ext uri="{FF2B5EF4-FFF2-40B4-BE49-F238E27FC236}">
                <a16:creationId xmlns:a16="http://schemas.microsoft.com/office/drawing/2014/main" id="{50492ED9-CF0B-F3F7-C741-A720535E7563}"/>
              </a:ext>
            </a:extLst>
          </p:cNvPr>
          <p:cNvSpPr txBox="1"/>
          <p:nvPr/>
        </p:nvSpPr>
        <p:spPr>
          <a:xfrm>
            <a:off x="5662247" y="2672864"/>
            <a:ext cx="0" cy="0"/>
          </a:xfrm>
          <a:prstGeom prst="rect">
            <a:avLst/>
          </a:prstGeom>
        </p:spPr>
        <p:txBody>
          <a:bodyPr vert="horz" wrap="none" lIns="91440" tIns="45720" rIns="91440" bIns="45720" rtlCol="0">
            <a:noAutofit/>
          </a:bodyPr>
          <a:lstStyle/>
          <a:p>
            <a:pPr algn="l"/>
            <a:r>
              <a:rPr lang="en-US" dirty="0"/>
              <a:t>Edge 2</a:t>
            </a:r>
          </a:p>
        </p:txBody>
      </p:sp>
    </p:spTree>
    <p:extLst>
      <p:ext uri="{BB962C8B-B14F-4D97-AF65-F5344CB8AC3E}">
        <p14:creationId xmlns:p14="http://schemas.microsoft.com/office/powerpoint/2010/main" val="13044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7C51-1B94-AD30-1127-5877980F6824}"/>
              </a:ext>
            </a:extLst>
          </p:cNvPr>
          <p:cNvSpPr>
            <a:spLocks noGrp="1"/>
          </p:cNvSpPr>
          <p:nvPr>
            <p:ph type="title"/>
          </p:nvPr>
        </p:nvSpPr>
        <p:spPr/>
        <p:txBody>
          <a:bodyPr/>
          <a:lstStyle/>
          <a:p>
            <a:r>
              <a:rPr lang="en-US" dirty="0"/>
              <a:t>Flux Limiter Definition</a:t>
            </a:r>
          </a:p>
        </p:txBody>
      </p:sp>
      <p:sp>
        <p:nvSpPr>
          <p:cNvPr id="3" name="Slide Number Placeholder 2">
            <a:extLst>
              <a:ext uri="{FF2B5EF4-FFF2-40B4-BE49-F238E27FC236}">
                <a16:creationId xmlns:a16="http://schemas.microsoft.com/office/drawing/2014/main" id="{C01FDB29-8DB0-A1C2-B499-53A8DC0B85DF}"/>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36891D1C-13A7-0BF8-5A2B-5F87CED4A29C}"/>
              </a:ext>
            </a:extLst>
          </p:cNvPr>
          <p:cNvSpPr>
            <a:spLocks noGrp="1"/>
          </p:cNvSpPr>
          <p:nvPr>
            <p:ph sz="quarter" idx="11"/>
          </p:nvPr>
        </p:nvSpPr>
        <p:spPr>
          <a:xfrm>
            <a:off x="647699" y="1409699"/>
            <a:ext cx="6175131" cy="5401373"/>
          </a:xfrm>
        </p:spPr>
        <p:txBody>
          <a:bodyPr/>
          <a:lstStyle/>
          <a:p>
            <a:r>
              <a:rPr lang="en-US" dirty="0" err="1"/>
              <a:t>Sweby</a:t>
            </a:r>
            <a:r>
              <a:rPr lang="en-US" dirty="0"/>
              <a:t> (1984) defined set of permissible limiter regions for the desired second-order accurate methods: A sampling of the </a:t>
            </a:r>
            <a:r>
              <a:rPr lang="en-US" dirty="0" err="1"/>
              <a:t>Sweby</a:t>
            </a:r>
            <a:r>
              <a:rPr lang="en-US" dirty="0"/>
              <a:t> Diagram</a:t>
            </a:r>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 monotonically increasing function, TV(</a:t>
            </a:r>
            <a:r>
              <a:rPr lang="en-US" dirty="0">
                <a:latin typeface="Symbol" pitchFamily="2" charset="2"/>
              </a:rPr>
              <a:t>f</a:t>
            </a:r>
            <a:r>
              <a:rPr lang="en-US" dirty="0"/>
              <a:t>) = |</a:t>
            </a:r>
            <a:r>
              <a:rPr lang="en-US" dirty="0">
                <a:latin typeface="Symbol" pitchFamily="2" charset="2"/>
              </a:rPr>
              <a:t>f</a:t>
            </a:r>
            <a:r>
              <a:rPr lang="en-US" baseline="-25000" dirty="0"/>
              <a:t>1</a:t>
            </a:r>
            <a:r>
              <a:rPr lang="en-US" dirty="0"/>
              <a:t> −</a:t>
            </a:r>
            <a:r>
              <a:rPr lang="en-US" dirty="0" err="1">
                <a:latin typeface="Symbol" pitchFamily="2" charset="2"/>
              </a:rPr>
              <a:t>f</a:t>
            </a:r>
            <a:r>
              <a:rPr lang="en-US" baseline="-25000" dirty="0" err="1"/>
              <a:t>N</a:t>
            </a:r>
            <a:r>
              <a:rPr lang="en-US" dirty="0"/>
              <a:t> |. Note that if </a:t>
            </a:r>
            <a:r>
              <a:rPr lang="en-US" dirty="0">
                <a:latin typeface="Symbol" pitchFamily="2" charset="2"/>
              </a:rPr>
              <a:t>f</a:t>
            </a:r>
            <a:r>
              <a:rPr lang="en-US" baseline="-25000" dirty="0"/>
              <a:t>1</a:t>
            </a:r>
            <a:r>
              <a:rPr lang="en-US" dirty="0"/>
              <a:t> and </a:t>
            </a:r>
            <a:r>
              <a:rPr lang="en-US" dirty="0" err="1">
                <a:latin typeface="Symbol" pitchFamily="2" charset="2"/>
              </a:rPr>
              <a:t>f</a:t>
            </a:r>
            <a:r>
              <a:rPr lang="en-US" baseline="-25000" dirty="0" err="1"/>
              <a:t>N</a:t>
            </a:r>
            <a:r>
              <a:rPr lang="en-US" dirty="0"/>
              <a:t> are taken constant, then, as long as the function remains monotonic the total variation is constant</a:t>
            </a:r>
          </a:p>
          <a:p>
            <a:pPr marL="342900" indent="-342900">
              <a:buFont typeface="Arial" panose="020B0604020202020204" pitchFamily="34" charset="0"/>
              <a:buChar char="•"/>
            </a:pPr>
            <a:r>
              <a:rPr lang="en-US" dirty="0"/>
              <a:t>However, if TV(</a:t>
            </a:r>
            <a:r>
              <a:rPr lang="en-US" dirty="0">
                <a:latin typeface="Symbol" pitchFamily="2" charset="2"/>
              </a:rPr>
              <a:t>f</a:t>
            </a:r>
            <a:r>
              <a:rPr lang="en-US" dirty="0"/>
              <a:t>) increases, then this suggest oscillations in the solution have occurred</a:t>
            </a:r>
          </a:p>
          <a:p>
            <a:endParaRPr lang="en-US" dirty="0"/>
          </a:p>
        </p:txBody>
      </p:sp>
      <p:sp>
        <p:nvSpPr>
          <p:cNvPr id="5" name="TextBox 4">
            <a:extLst>
              <a:ext uri="{FF2B5EF4-FFF2-40B4-BE49-F238E27FC236}">
                <a16:creationId xmlns:a16="http://schemas.microsoft.com/office/drawing/2014/main" id="{092FA2B0-4C7A-A4CF-FEA1-70BAD72397E9}"/>
              </a:ext>
            </a:extLst>
          </p:cNvPr>
          <p:cNvSpPr txBox="1"/>
          <p:nvPr/>
        </p:nvSpPr>
        <p:spPr>
          <a:xfrm>
            <a:off x="6172200" y="6564852"/>
            <a:ext cx="5892800" cy="246221"/>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2" tooltip="User:Griffgruff"/>
              </a:rPr>
              <a:t>Griffgruff</a:t>
            </a:r>
            <a:r>
              <a:rPr lang="en-US" sz="1000" dirty="0"/>
              <a:t> 18:37, 11 October 2006 (UTC)</a:t>
            </a:r>
          </a:p>
        </p:txBody>
      </p:sp>
      <p:pic>
        <p:nvPicPr>
          <p:cNvPr id="6" name="Picture 5">
            <a:extLst>
              <a:ext uri="{FF2B5EF4-FFF2-40B4-BE49-F238E27FC236}">
                <a16:creationId xmlns:a16="http://schemas.microsoft.com/office/drawing/2014/main" id="{0F0BE303-0256-FB58-6324-A226902ABE05}"/>
              </a:ext>
            </a:extLst>
          </p:cNvPr>
          <p:cNvPicPr>
            <a:picLocks noChangeAspect="1"/>
          </p:cNvPicPr>
          <p:nvPr/>
        </p:nvPicPr>
        <p:blipFill>
          <a:blip r:embed="rId3"/>
          <a:stretch>
            <a:fillRect/>
          </a:stretch>
        </p:blipFill>
        <p:spPr>
          <a:xfrm>
            <a:off x="6714014" y="1416346"/>
            <a:ext cx="5123360" cy="4902323"/>
          </a:xfrm>
          <a:prstGeom prst="rect">
            <a:avLst/>
          </a:prstGeom>
        </p:spPr>
      </p:pic>
      <p:pic>
        <p:nvPicPr>
          <p:cNvPr id="7" name="Picture 6">
            <a:extLst>
              <a:ext uri="{FF2B5EF4-FFF2-40B4-BE49-F238E27FC236}">
                <a16:creationId xmlns:a16="http://schemas.microsoft.com/office/drawing/2014/main" id="{4D0ECD9D-652C-036E-C1D5-FDBE26D5A846}"/>
              </a:ext>
            </a:extLst>
          </p:cNvPr>
          <p:cNvPicPr>
            <a:picLocks noChangeAspect="1"/>
          </p:cNvPicPr>
          <p:nvPr/>
        </p:nvPicPr>
        <p:blipFill>
          <a:blip r:embed="rId4"/>
          <a:stretch>
            <a:fillRect/>
          </a:stretch>
        </p:blipFill>
        <p:spPr>
          <a:xfrm>
            <a:off x="1600199" y="2861067"/>
            <a:ext cx="1727200" cy="673100"/>
          </a:xfrm>
          <a:prstGeom prst="rect">
            <a:avLst/>
          </a:prstGeom>
        </p:spPr>
      </p:pic>
      <p:pic>
        <p:nvPicPr>
          <p:cNvPr id="8" name="Picture 7">
            <a:extLst>
              <a:ext uri="{FF2B5EF4-FFF2-40B4-BE49-F238E27FC236}">
                <a16:creationId xmlns:a16="http://schemas.microsoft.com/office/drawing/2014/main" id="{0374754D-F9B2-B285-4B8E-452A5F028160}"/>
              </a:ext>
            </a:extLst>
          </p:cNvPr>
          <p:cNvPicPr>
            <a:picLocks noChangeAspect="1"/>
          </p:cNvPicPr>
          <p:nvPr/>
        </p:nvPicPr>
        <p:blipFill>
          <a:blip r:embed="rId5"/>
          <a:stretch>
            <a:fillRect/>
          </a:stretch>
        </p:blipFill>
        <p:spPr>
          <a:xfrm>
            <a:off x="1576615" y="2458823"/>
            <a:ext cx="4241800" cy="292100"/>
          </a:xfrm>
          <a:prstGeom prst="rect">
            <a:avLst/>
          </a:prstGeom>
        </p:spPr>
      </p:pic>
      <p:pic>
        <p:nvPicPr>
          <p:cNvPr id="9" name="Picture 8">
            <a:extLst>
              <a:ext uri="{FF2B5EF4-FFF2-40B4-BE49-F238E27FC236}">
                <a16:creationId xmlns:a16="http://schemas.microsoft.com/office/drawing/2014/main" id="{745749A0-7316-1191-3D31-6414AB8E2CE6}"/>
              </a:ext>
            </a:extLst>
          </p:cNvPr>
          <p:cNvPicPr>
            <a:picLocks noChangeAspect="1"/>
          </p:cNvPicPr>
          <p:nvPr/>
        </p:nvPicPr>
        <p:blipFill>
          <a:blip r:embed="rId6"/>
          <a:stretch>
            <a:fillRect/>
          </a:stretch>
        </p:blipFill>
        <p:spPr>
          <a:xfrm>
            <a:off x="2438399" y="3603030"/>
            <a:ext cx="1778000" cy="609600"/>
          </a:xfrm>
          <a:prstGeom prst="rect">
            <a:avLst/>
          </a:prstGeom>
        </p:spPr>
      </p:pic>
      <p:sp>
        <p:nvSpPr>
          <p:cNvPr id="10" name="TextBox 9">
            <a:extLst>
              <a:ext uri="{FF2B5EF4-FFF2-40B4-BE49-F238E27FC236}">
                <a16:creationId xmlns:a16="http://schemas.microsoft.com/office/drawing/2014/main" id="{568537AA-2F74-BCA0-D5D6-BA34587FAD8E}"/>
              </a:ext>
            </a:extLst>
          </p:cNvPr>
          <p:cNvSpPr txBox="1"/>
          <p:nvPr/>
        </p:nvSpPr>
        <p:spPr>
          <a:xfrm>
            <a:off x="232229" y="2438403"/>
            <a:ext cx="0" cy="0"/>
          </a:xfrm>
          <a:prstGeom prst="rect">
            <a:avLst/>
          </a:prstGeom>
        </p:spPr>
        <p:txBody>
          <a:bodyPr vert="horz" wrap="none" lIns="91440" tIns="45720" rIns="91440" bIns="45720" rtlCol="0">
            <a:noAutofit/>
          </a:bodyPr>
          <a:lstStyle/>
          <a:p>
            <a:pPr algn="l"/>
            <a:r>
              <a:rPr lang="en-US" dirty="0" err="1"/>
              <a:t>Superbee</a:t>
            </a:r>
            <a:r>
              <a:rPr lang="en-US" dirty="0"/>
              <a:t>:</a:t>
            </a:r>
          </a:p>
        </p:txBody>
      </p:sp>
      <p:sp>
        <p:nvSpPr>
          <p:cNvPr id="11" name="TextBox 10">
            <a:extLst>
              <a:ext uri="{FF2B5EF4-FFF2-40B4-BE49-F238E27FC236}">
                <a16:creationId xmlns:a16="http://schemas.microsoft.com/office/drawing/2014/main" id="{3631157C-5CD5-B92F-0878-68C228764ED3}"/>
              </a:ext>
            </a:extLst>
          </p:cNvPr>
          <p:cNvSpPr txBox="1"/>
          <p:nvPr/>
        </p:nvSpPr>
        <p:spPr>
          <a:xfrm>
            <a:off x="232229" y="3004457"/>
            <a:ext cx="0" cy="0"/>
          </a:xfrm>
          <a:prstGeom prst="rect">
            <a:avLst/>
          </a:prstGeom>
        </p:spPr>
        <p:txBody>
          <a:bodyPr vert="horz" wrap="none" lIns="91440" tIns="45720" rIns="91440" bIns="45720" rtlCol="0">
            <a:noAutofit/>
          </a:bodyPr>
          <a:lstStyle/>
          <a:p>
            <a:pPr algn="l"/>
            <a:r>
              <a:rPr lang="en-US" dirty="0"/>
              <a:t>Van Leer:</a:t>
            </a:r>
          </a:p>
        </p:txBody>
      </p:sp>
      <p:sp>
        <p:nvSpPr>
          <p:cNvPr id="13" name="TextBox 12">
            <a:extLst>
              <a:ext uri="{FF2B5EF4-FFF2-40B4-BE49-F238E27FC236}">
                <a16:creationId xmlns:a16="http://schemas.microsoft.com/office/drawing/2014/main" id="{A51363F9-5BC4-8905-940F-7458BEDFB26E}"/>
              </a:ext>
            </a:extLst>
          </p:cNvPr>
          <p:cNvSpPr txBox="1"/>
          <p:nvPr/>
        </p:nvSpPr>
        <p:spPr>
          <a:xfrm>
            <a:off x="87086" y="3802743"/>
            <a:ext cx="0" cy="0"/>
          </a:xfrm>
          <a:prstGeom prst="rect">
            <a:avLst/>
          </a:prstGeom>
        </p:spPr>
        <p:txBody>
          <a:bodyPr vert="horz" wrap="none" lIns="91440" tIns="45720" rIns="91440" bIns="45720" rtlCol="0">
            <a:noAutofit/>
          </a:bodyPr>
          <a:lstStyle/>
          <a:p>
            <a:pPr algn="l"/>
            <a:r>
              <a:rPr lang="en-US" dirty="0"/>
              <a:t>Symmetry property:</a:t>
            </a:r>
          </a:p>
        </p:txBody>
      </p:sp>
      <p:sp>
        <p:nvSpPr>
          <p:cNvPr id="12" name="TextBox 11">
            <a:extLst>
              <a:ext uri="{FF2B5EF4-FFF2-40B4-BE49-F238E27FC236}">
                <a16:creationId xmlns:a16="http://schemas.microsoft.com/office/drawing/2014/main" id="{D88B3E40-A0FC-F748-23A1-2578EFC49757}"/>
              </a:ext>
            </a:extLst>
          </p:cNvPr>
          <p:cNvSpPr txBox="1"/>
          <p:nvPr/>
        </p:nvSpPr>
        <p:spPr>
          <a:xfrm>
            <a:off x="82062" y="4337539"/>
            <a:ext cx="0" cy="0"/>
          </a:xfrm>
          <a:prstGeom prst="rect">
            <a:avLst/>
          </a:prstGeom>
        </p:spPr>
        <p:txBody>
          <a:bodyPr vert="horz" wrap="none" lIns="91440" tIns="45720" rIns="91440" bIns="45720" rtlCol="0">
            <a:noAutofit/>
          </a:bodyPr>
          <a:lstStyle/>
          <a:p>
            <a:pPr algn="l"/>
            <a:r>
              <a:rPr lang="en-US" dirty="0"/>
              <a:t>Total Variation:</a:t>
            </a:r>
          </a:p>
        </p:txBody>
      </p:sp>
      <p:pic>
        <p:nvPicPr>
          <p:cNvPr id="14" name="Picture 13">
            <a:extLst>
              <a:ext uri="{FF2B5EF4-FFF2-40B4-BE49-F238E27FC236}">
                <a16:creationId xmlns:a16="http://schemas.microsoft.com/office/drawing/2014/main" id="{DF940D7D-6659-4558-DAAA-5ABEBEE8C3B0}"/>
              </a:ext>
            </a:extLst>
          </p:cNvPr>
          <p:cNvPicPr>
            <a:picLocks noChangeAspect="1"/>
          </p:cNvPicPr>
          <p:nvPr/>
        </p:nvPicPr>
        <p:blipFill>
          <a:blip r:embed="rId7"/>
          <a:stretch>
            <a:fillRect/>
          </a:stretch>
        </p:blipFill>
        <p:spPr>
          <a:xfrm>
            <a:off x="1985108" y="4107078"/>
            <a:ext cx="2946400" cy="863600"/>
          </a:xfrm>
          <a:prstGeom prst="rect">
            <a:avLst/>
          </a:prstGeom>
        </p:spPr>
      </p:pic>
    </p:spTree>
    <p:extLst>
      <p:ext uri="{BB962C8B-B14F-4D97-AF65-F5344CB8AC3E}">
        <p14:creationId xmlns:p14="http://schemas.microsoft.com/office/powerpoint/2010/main" val="425354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4CC-213D-C03D-3599-11D0A228F0E7}"/>
              </a:ext>
            </a:extLst>
          </p:cNvPr>
          <p:cNvSpPr>
            <a:spLocks noGrp="1"/>
          </p:cNvSpPr>
          <p:nvPr>
            <p:ph type="title"/>
          </p:nvPr>
        </p:nvSpPr>
        <p:spPr/>
        <p:txBody>
          <a:bodyPr/>
          <a:lstStyle/>
          <a:p>
            <a:r>
              <a:rPr lang="en-US" dirty="0"/>
              <a:t>Blending Approaches to Arrive at Pseudo Higher-order Methods:</a:t>
            </a:r>
            <a:br>
              <a:rPr lang="en-US" dirty="0"/>
            </a:br>
            <a:r>
              <a:rPr lang="en-US" dirty="0"/>
              <a:t>Upwind and Central</a:t>
            </a:r>
          </a:p>
        </p:txBody>
      </p:sp>
      <p:sp>
        <p:nvSpPr>
          <p:cNvPr id="3" name="Slide Number Placeholder 2">
            <a:extLst>
              <a:ext uri="{FF2B5EF4-FFF2-40B4-BE49-F238E27FC236}">
                <a16:creationId xmlns:a16="http://schemas.microsoft.com/office/drawing/2014/main" id="{26246F52-0FD9-1A5F-6DE5-606D51C1B45B}"/>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6A05D505-72C7-BF4F-8DDD-211A4BB7D9D3}"/>
              </a:ext>
            </a:extLst>
          </p:cNvPr>
          <p:cNvSpPr>
            <a:spLocks noGrp="1"/>
          </p:cNvSpPr>
          <p:nvPr>
            <p:ph sz="quarter" idx="11"/>
          </p:nvPr>
        </p:nvSpPr>
        <p:spPr>
          <a:xfrm>
            <a:off x="647700" y="1409699"/>
            <a:ext cx="11049000" cy="5187043"/>
          </a:xfrm>
        </p:spPr>
        <p:txBody>
          <a:bodyPr/>
          <a:lstStyle/>
          <a:p>
            <a:r>
              <a:rPr lang="en-US" dirty="0"/>
              <a:t>Define an upwind operator now at an arbitrary integration point:</a:t>
            </a:r>
          </a:p>
          <a:p>
            <a:endParaRPr lang="en-US" dirty="0"/>
          </a:p>
          <a:p>
            <a:endParaRPr lang="en-US" dirty="0"/>
          </a:p>
          <a:p>
            <a:endParaRPr lang="en-US" dirty="0"/>
          </a:p>
          <a:p>
            <a:endParaRPr lang="en-US" dirty="0"/>
          </a:p>
          <a:p>
            <a:endParaRPr lang="en-US" dirty="0"/>
          </a:p>
          <a:p>
            <a:r>
              <a:rPr lang="en-US" dirty="0"/>
              <a:t>And for a generalized CDS scheme: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Two new blending parameters: </a:t>
            </a:r>
            <a:r>
              <a:rPr lang="en-US" dirty="0" err="1">
                <a:latin typeface="Symbol" pitchFamily="2" charset="2"/>
              </a:rPr>
              <a:t>a</a:t>
            </a:r>
            <a:r>
              <a:rPr lang="en-US" baseline="-25000" dirty="0" err="1"/>
              <a:t>upw</a:t>
            </a:r>
            <a:r>
              <a:rPr lang="en-US" dirty="0"/>
              <a:t> and </a:t>
            </a:r>
            <a:r>
              <a:rPr lang="en-US" dirty="0">
                <a:latin typeface="Symbol" pitchFamily="2" charset="2"/>
              </a:rPr>
              <a:t>a</a:t>
            </a:r>
          </a:p>
        </p:txBody>
      </p:sp>
      <p:pic>
        <p:nvPicPr>
          <p:cNvPr id="7" name="Picture 6">
            <a:extLst>
              <a:ext uri="{FF2B5EF4-FFF2-40B4-BE49-F238E27FC236}">
                <a16:creationId xmlns:a16="http://schemas.microsoft.com/office/drawing/2014/main" id="{AAE360EA-565A-D2D1-EDF0-33EEAA501ED4}"/>
              </a:ext>
            </a:extLst>
          </p:cNvPr>
          <p:cNvPicPr>
            <a:picLocks noChangeAspect="1"/>
          </p:cNvPicPr>
          <p:nvPr/>
        </p:nvPicPr>
        <p:blipFill>
          <a:blip r:embed="rId2"/>
          <a:stretch>
            <a:fillRect/>
          </a:stretch>
        </p:blipFill>
        <p:spPr>
          <a:xfrm>
            <a:off x="1541585" y="2286000"/>
            <a:ext cx="5422900" cy="850900"/>
          </a:xfrm>
          <a:prstGeom prst="rect">
            <a:avLst/>
          </a:prstGeom>
        </p:spPr>
      </p:pic>
      <p:pic>
        <p:nvPicPr>
          <p:cNvPr id="8" name="Picture 7">
            <a:extLst>
              <a:ext uri="{FF2B5EF4-FFF2-40B4-BE49-F238E27FC236}">
                <a16:creationId xmlns:a16="http://schemas.microsoft.com/office/drawing/2014/main" id="{7B2A9E5F-6214-FFFC-D102-CB77BBC2FDD9}"/>
              </a:ext>
            </a:extLst>
          </p:cNvPr>
          <p:cNvPicPr>
            <a:picLocks noChangeAspect="1"/>
          </p:cNvPicPr>
          <p:nvPr/>
        </p:nvPicPr>
        <p:blipFill>
          <a:blip r:embed="rId3"/>
          <a:stretch>
            <a:fillRect/>
          </a:stretch>
        </p:blipFill>
        <p:spPr>
          <a:xfrm>
            <a:off x="5123473" y="4572000"/>
            <a:ext cx="3302000" cy="876300"/>
          </a:xfrm>
          <a:prstGeom prst="rect">
            <a:avLst/>
          </a:prstGeom>
        </p:spPr>
      </p:pic>
      <p:pic>
        <p:nvPicPr>
          <p:cNvPr id="9" name="Picture 8">
            <a:extLst>
              <a:ext uri="{FF2B5EF4-FFF2-40B4-BE49-F238E27FC236}">
                <a16:creationId xmlns:a16="http://schemas.microsoft.com/office/drawing/2014/main" id="{97AF37D1-7FEF-F1F3-2A5D-67468359FCB9}"/>
              </a:ext>
            </a:extLst>
          </p:cNvPr>
          <p:cNvPicPr>
            <a:picLocks noChangeAspect="1"/>
          </p:cNvPicPr>
          <p:nvPr/>
        </p:nvPicPr>
        <p:blipFill>
          <a:blip r:embed="rId4"/>
          <a:stretch>
            <a:fillRect/>
          </a:stretch>
        </p:blipFill>
        <p:spPr>
          <a:xfrm>
            <a:off x="1541585" y="4699961"/>
            <a:ext cx="3009900" cy="571500"/>
          </a:xfrm>
          <a:prstGeom prst="rect">
            <a:avLst/>
          </a:prstGeom>
        </p:spPr>
      </p:pic>
    </p:spTree>
    <p:extLst>
      <p:ext uri="{BB962C8B-B14F-4D97-AF65-F5344CB8AC3E}">
        <p14:creationId xmlns:p14="http://schemas.microsoft.com/office/powerpoint/2010/main" val="34887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F0C9-B0F0-6451-EEDC-2DF063A4E98E}"/>
              </a:ext>
            </a:extLst>
          </p:cNvPr>
          <p:cNvSpPr>
            <a:spLocks noGrp="1"/>
          </p:cNvSpPr>
          <p:nvPr>
            <p:ph type="title"/>
          </p:nvPr>
        </p:nvSpPr>
        <p:spPr/>
        <p:txBody>
          <a:bodyPr/>
          <a:lstStyle/>
          <a:p>
            <a:r>
              <a:rPr lang="en-US" dirty="0"/>
              <a:t>The </a:t>
            </a:r>
            <a:r>
              <a:rPr lang="en-US" u="sng" dirty="0"/>
              <a:t>Idealized</a:t>
            </a:r>
            <a:r>
              <a:rPr lang="en-US" dirty="0"/>
              <a:t> Stencil Set</a:t>
            </a:r>
          </a:p>
        </p:txBody>
      </p:sp>
      <p:sp>
        <p:nvSpPr>
          <p:cNvPr id="3" name="Slide Number Placeholder 2">
            <a:extLst>
              <a:ext uri="{FF2B5EF4-FFF2-40B4-BE49-F238E27FC236}">
                <a16:creationId xmlns:a16="http://schemas.microsoft.com/office/drawing/2014/main" id="{13B32A69-6EEA-D9DF-E707-EF086FA209CC}"/>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55C563B8-2E6E-4D96-C018-ED61FFFBA7D2}"/>
              </a:ext>
            </a:extLst>
          </p:cNvPr>
          <p:cNvSpPr>
            <a:spLocks noGrp="1"/>
          </p:cNvSpPr>
          <p:nvPr>
            <p:ph sz="quarter" idx="11"/>
          </p:nvPr>
        </p:nvSpPr>
        <p:spPr/>
        <p:txBody>
          <a:bodyPr/>
          <a:lstStyle/>
          <a:p>
            <a:r>
              <a:rPr lang="en-US" dirty="0"/>
              <a:t>With </a:t>
            </a:r>
            <a:r>
              <a:rPr lang="en-US" dirty="0" err="1"/>
              <a:t>Nalu</a:t>
            </a:r>
            <a:r>
              <a:rPr lang="en-US" dirty="0"/>
              <a:t> input file specifications</a:t>
            </a:r>
          </a:p>
        </p:txBody>
      </p:sp>
      <p:pic>
        <p:nvPicPr>
          <p:cNvPr id="5" name="Picture 4">
            <a:extLst>
              <a:ext uri="{FF2B5EF4-FFF2-40B4-BE49-F238E27FC236}">
                <a16:creationId xmlns:a16="http://schemas.microsoft.com/office/drawing/2014/main" id="{905E2FA0-5B58-CB79-3DCA-DF4EA4C9F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880249"/>
            <a:ext cx="7772400" cy="4591138"/>
          </a:xfrm>
          <a:prstGeom prst="rect">
            <a:avLst/>
          </a:prstGeom>
        </p:spPr>
      </p:pic>
      <p:sp>
        <p:nvSpPr>
          <p:cNvPr id="6" name="TextBox 5">
            <a:extLst>
              <a:ext uri="{FF2B5EF4-FFF2-40B4-BE49-F238E27FC236}">
                <a16:creationId xmlns:a16="http://schemas.microsoft.com/office/drawing/2014/main" id="{965DB0AD-2EF5-631D-6601-16DEE582D3DC}"/>
              </a:ext>
            </a:extLst>
          </p:cNvPr>
          <p:cNvSpPr txBox="1"/>
          <p:nvPr/>
        </p:nvSpPr>
        <p:spPr>
          <a:xfrm>
            <a:off x="8534394" y="1969472"/>
            <a:ext cx="0" cy="0"/>
          </a:xfrm>
          <a:prstGeom prst="rect">
            <a:avLst/>
          </a:prstGeom>
        </p:spPr>
        <p:txBody>
          <a:bodyPr vert="horz" wrap="none" lIns="91440" tIns="45720" rIns="91440" bIns="45720" rtlCol="0">
            <a:noAutofit/>
          </a:bodyPr>
          <a:lstStyle/>
          <a:p>
            <a:pPr algn="l"/>
            <a:r>
              <a:rPr lang="en-US" dirty="0"/>
              <a:t> - </a:t>
            </a:r>
            <a:r>
              <a:rPr lang="en-US" dirty="0" err="1"/>
              <a:t>alpha_upw</a:t>
            </a:r>
            <a:r>
              <a:rPr lang="en-US" dirty="0"/>
              <a:t>:</a:t>
            </a:r>
          </a:p>
          <a:p>
            <a:pPr algn="l"/>
            <a:r>
              <a:rPr lang="en-US" dirty="0"/>
              <a:t>            velocity: 1.0</a:t>
            </a:r>
          </a:p>
          <a:p>
            <a:pPr algn="l"/>
            <a:endParaRPr lang="en-US" dirty="0"/>
          </a:p>
          <a:p>
            <a:pPr algn="l"/>
            <a:r>
              <a:rPr lang="en-US" dirty="0"/>
              <a:t> - alpha:</a:t>
            </a:r>
          </a:p>
          <a:p>
            <a:pPr algn="l"/>
            <a:r>
              <a:rPr lang="en-US" dirty="0"/>
              <a:t>            velocity: 1.0</a:t>
            </a:r>
          </a:p>
          <a:p>
            <a:pPr algn="l"/>
            <a:endParaRPr lang="en-US" dirty="0"/>
          </a:p>
          <a:p>
            <a:pPr algn="l"/>
            <a:r>
              <a:rPr lang="en-US" dirty="0"/>
              <a:t>  - </a:t>
            </a:r>
            <a:r>
              <a:rPr lang="en-US" dirty="0" err="1"/>
              <a:t>upw_factor</a:t>
            </a:r>
            <a:r>
              <a:rPr lang="en-US" dirty="0"/>
              <a:t>:</a:t>
            </a:r>
          </a:p>
          <a:p>
            <a:pPr algn="l"/>
            <a:r>
              <a:rPr lang="en-US" dirty="0"/>
              <a:t>            velocity: 1.0</a:t>
            </a:r>
          </a:p>
          <a:p>
            <a:pPr algn="l"/>
            <a:endParaRPr lang="en-US" dirty="0"/>
          </a:p>
          <a:p>
            <a:pPr algn="l"/>
            <a:r>
              <a:rPr lang="en-US" dirty="0"/>
              <a:t> - limiter:</a:t>
            </a:r>
          </a:p>
          <a:p>
            <a:pPr algn="l"/>
            <a:r>
              <a:rPr lang="en-US" dirty="0"/>
              <a:t>            velocity: [yes/no]</a:t>
            </a:r>
          </a:p>
          <a:p>
            <a:pPr algn="l"/>
            <a:endParaRPr lang="en-US" dirty="0"/>
          </a:p>
        </p:txBody>
      </p:sp>
      <p:pic>
        <p:nvPicPr>
          <p:cNvPr id="7" name="Picture 6">
            <a:extLst>
              <a:ext uri="{FF2B5EF4-FFF2-40B4-BE49-F238E27FC236}">
                <a16:creationId xmlns:a16="http://schemas.microsoft.com/office/drawing/2014/main" id="{12F3532E-1F0C-71D0-6AFE-1352DA40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2032649"/>
            <a:ext cx="7772400" cy="4591138"/>
          </a:xfrm>
          <a:prstGeom prst="rect">
            <a:avLst/>
          </a:prstGeom>
        </p:spPr>
      </p:pic>
      <p:sp>
        <p:nvSpPr>
          <p:cNvPr id="8" name="TextBox 7">
            <a:extLst>
              <a:ext uri="{FF2B5EF4-FFF2-40B4-BE49-F238E27FC236}">
                <a16:creationId xmlns:a16="http://schemas.microsoft.com/office/drawing/2014/main" id="{E6FE0808-9046-C501-BBC3-77385AF2C9D4}"/>
              </a:ext>
            </a:extLst>
          </p:cNvPr>
          <p:cNvSpPr txBox="1"/>
          <p:nvPr/>
        </p:nvSpPr>
        <p:spPr>
          <a:xfrm>
            <a:off x="10609385" y="3634162"/>
            <a:ext cx="0" cy="0"/>
          </a:xfrm>
          <a:prstGeom prst="rect">
            <a:avLst/>
          </a:prstGeom>
        </p:spPr>
        <p:txBody>
          <a:bodyPr vert="horz" wrap="none" lIns="91440" tIns="45720" rIns="91440" bIns="45720" rtlCol="0">
            <a:noAutofit/>
          </a:bodyPr>
          <a:lstStyle/>
          <a:p>
            <a:pPr algn="l"/>
            <a:r>
              <a:rPr lang="en-US" dirty="0"/>
              <a:t>(</a:t>
            </a:r>
            <a:r>
              <a:rPr lang="en-US" dirty="0">
                <a:solidFill>
                  <a:srgbClr val="FF0000"/>
                </a:solidFill>
              </a:rPr>
              <a:t>zero reverts </a:t>
            </a:r>
          </a:p>
          <a:p>
            <a:pPr algn="l"/>
            <a:r>
              <a:rPr lang="en-US" dirty="0">
                <a:solidFill>
                  <a:srgbClr val="FF0000"/>
                </a:solidFill>
              </a:rPr>
              <a:t>to first-order)</a:t>
            </a:r>
          </a:p>
        </p:txBody>
      </p:sp>
    </p:spTree>
    <p:extLst>
      <p:ext uri="{BB962C8B-B14F-4D97-AF65-F5344CB8AC3E}">
        <p14:creationId xmlns:p14="http://schemas.microsoft.com/office/powerpoint/2010/main" val="26612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A9E-5FC1-5A16-E476-4F6016318242}"/>
              </a:ext>
            </a:extLst>
          </p:cNvPr>
          <p:cNvSpPr>
            <a:spLocks noGrp="1"/>
          </p:cNvSpPr>
          <p:nvPr>
            <p:ph type="title"/>
          </p:nvPr>
        </p:nvSpPr>
        <p:spPr/>
        <p:txBody>
          <a:bodyPr/>
          <a:lstStyle/>
          <a:p>
            <a:r>
              <a:rPr lang="en-US" dirty="0"/>
              <a:t>Pseudo 4</a:t>
            </a:r>
            <a:r>
              <a:rPr lang="en-US" baseline="30000" dirty="0"/>
              <a:t>th</a:t>
            </a:r>
            <a:r>
              <a:rPr lang="en-US" dirty="0"/>
              <a:t> order Verification Results</a:t>
            </a:r>
          </a:p>
        </p:txBody>
      </p:sp>
      <p:sp>
        <p:nvSpPr>
          <p:cNvPr id="3" name="Slide Number Placeholder 2">
            <a:extLst>
              <a:ext uri="{FF2B5EF4-FFF2-40B4-BE49-F238E27FC236}">
                <a16:creationId xmlns:a16="http://schemas.microsoft.com/office/drawing/2014/main" id="{ED97FEF4-0BEC-0F78-C2AD-6200371DD683}"/>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7481D569-9C5E-E437-9F57-C9870E4854AB}"/>
              </a:ext>
            </a:extLst>
          </p:cNvPr>
          <p:cNvSpPr>
            <a:spLocks noGrp="1"/>
          </p:cNvSpPr>
          <p:nvPr>
            <p:ph sz="quarter" idx="11"/>
          </p:nvPr>
        </p:nvSpPr>
        <p:spPr>
          <a:xfrm>
            <a:off x="647700" y="1409699"/>
            <a:ext cx="11049000" cy="5284177"/>
          </a:xfrm>
        </p:spPr>
        <p:txBody>
          <a:bodyPr/>
          <a:lstStyle/>
          <a:p>
            <a:r>
              <a:rPr lang="en-US" dirty="0"/>
              <a:t>Verification using Central (linear and quadratic) compared to pseudo 4</a:t>
            </a:r>
            <a:r>
              <a:rPr lang="en-US" baseline="30000" dirty="0"/>
              <a:t>th</a:t>
            </a:r>
            <a:r>
              <a:rPr lang="en-US" dirty="0"/>
              <a:t> order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Lower error, however, formally second-order accurate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BBF6A6F-EC10-7A14-D3FB-D3F8A3C5312F}"/>
              </a:ext>
            </a:extLst>
          </p:cNvPr>
          <p:cNvPicPr>
            <a:picLocks noChangeAspect="1"/>
          </p:cNvPicPr>
          <p:nvPr/>
        </p:nvPicPr>
        <p:blipFill rotWithShape="1">
          <a:blip r:embed="rId2"/>
          <a:srcRect t="21022" b="14827"/>
          <a:stretch/>
        </p:blipFill>
        <p:spPr>
          <a:xfrm>
            <a:off x="3512173" y="1845412"/>
            <a:ext cx="5167653" cy="4290146"/>
          </a:xfrm>
          <a:prstGeom prst="rect">
            <a:avLst/>
          </a:prstGeom>
        </p:spPr>
      </p:pic>
    </p:spTree>
    <p:extLst>
      <p:ext uri="{BB962C8B-B14F-4D97-AF65-F5344CB8AC3E}">
        <p14:creationId xmlns:p14="http://schemas.microsoft.com/office/powerpoint/2010/main" val="40947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2B02-E4D5-2EFF-CA66-D19D33735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FE130-C07C-1163-8017-A7B6481C4B79}"/>
              </a:ext>
            </a:extLst>
          </p:cNvPr>
          <p:cNvSpPr>
            <a:spLocks noGrp="1"/>
          </p:cNvSpPr>
          <p:nvPr>
            <p:ph type="title"/>
          </p:nvPr>
        </p:nvSpPr>
        <p:spPr/>
        <p:txBody>
          <a:bodyPr/>
          <a:lstStyle/>
          <a:p>
            <a:r>
              <a:rPr lang="en-US" dirty="0"/>
              <a:t>Transient Advection/Diffusion: Step Function as Initial Condition</a:t>
            </a:r>
            <a:br>
              <a:rPr lang="en-US" dirty="0"/>
            </a:br>
            <a:r>
              <a:rPr lang="en-US" dirty="0"/>
              <a:t>Central, AKA </a:t>
            </a:r>
            <a:r>
              <a:rPr lang="en-US" dirty="0" err="1"/>
              <a:t>Galerkin</a:t>
            </a:r>
            <a:endParaRPr lang="en-US" dirty="0"/>
          </a:p>
        </p:txBody>
      </p:sp>
      <p:sp>
        <p:nvSpPr>
          <p:cNvPr id="3" name="Slide Number Placeholder 2">
            <a:extLst>
              <a:ext uri="{FF2B5EF4-FFF2-40B4-BE49-F238E27FC236}">
                <a16:creationId xmlns:a16="http://schemas.microsoft.com/office/drawing/2014/main" id="{5FF6500D-B0F2-E6BB-585B-9DF6C527800B}"/>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161A2D46-B597-915C-E55E-E0B4D9380197}"/>
              </a:ext>
            </a:extLst>
          </p:cNvPr>
          <p:cNvSpPr>
            <a:spLocks noGrp="1"/>
          </p:cNvSpPr>
          <p:nvPr>
            <p:ph sz="quarter" idx="11"/>
          </p:nvPr>
        </p:nvSpPr>
        <p:spPr>
          <a:xfrm>
            <a:off x="647700" y="1409700"/>
            <a:ext cx="11049000" cy="5426812"/>
          </a:xfrm>
        </p:spPr>
        <p:txBody>
          <a:bodyPr/>
          <a:lstStyle/>
          <a:p>
            <a:r>
              <a:rPr lang="en-US" u="sng" dirty="0"/>
              <a:t>Goal</a:t>
            </a:r>
            <a:r>
              <a:rPr lang="en-US" dirty="0"/>
              <a:t>: Run our model equation with a variety of Peclet numbers using a step function as the initial condition</a:t>
            </a:r>
          </a:p>
        </p:txBody>
      </p:sp>
      <p:pic>
        <p:nvPicPr>
          <p:cNvPr id="5" name="Picture 4">
            <a:extLst>
              <a:ext uri="{FF2B5EF4-FFF2-40B4-BE49-F238E27FC236}">
                <a16:creationId xmlns:a16="http://schemas.microsoft.com/office/drawing/2014/main" id="{AC96CCCC-6CED-E35D-60E6-D993D3ECB250}"/>
              </a:ext>
            </a:extLst>
          </p:cNvPr>
          <p:cNvPicPr>
            <a:picLocks noChangeAspect="1"/>
          </p:cNvPicPr>
          <p:nvPr/>
        </p:nvPicPr>
        <p:blipFill>
          <a:blip r:embed="rId2"/>
          <a:stretch>
            <a:fillRect/>
          </a:stretch>
        </p:blipFill>
        <p:spPr>
          <a:xfrm>
            <a:off x="6648450" y="2240166"/>
            <a:ext cx="2260600" cy="596900"/>
          </a:xfrm>
          <a:prstGeom prst="rect">
            <a:avLst/>
          </a:prstGeom>
        </p:spPr>
      </p:pic>
      <p:pic>
        <p:nvPicPr>
          <p:cNvPr id="12" name="Picture 11">
            <a:extLst>
              <a:ext uri="{FF2B5EF4-FFF2-40B4-BE49-F238E27FC236}">
                <a16:creationId xmlns:a16="http://schemas.microsoft.com/office/drawing/2014/main" id="{E3430AFA-7DB3-FBC5-005B-601F9200B4B9}"/>
              </a:ext>
            </a:extLst>
          </p:cNvPr>
          <p:cNvPicPr>
            <a:picLocks noChangeAspect="1"/>
          </p:cNvPicPr>
          <p:nvPr/>
        </p:nvPicPr>
        <p:blipFill>
          <a:blip r:embed="rId3"/>
          <a:stretch>
            <a:fillRect/>
          </a:stretch>
        </p:blipFill>
        <p:spPr>
          <a:xfrm>
            <a:off x="161494" y="3121519"/>
            <a:ext cx="2873239" cy="2743200"/>
          </a:xfrm>
          <a:prstGeom prst="rect">
            <a:avLst/>
          </a:prstGeom>
        </p:spPr>
      </p:pic>
      <p:pic>
        <p:nvPicPr>
          <p:cNvPr id="14" name="Picture 13">
            <a:extLst>
              <a:ext uri="{FF2B5EF4-FFF2-40B4-BE49-F238E27FC236}">
                <a16:creationId xmlns:a16="http://schemas.microsoft.com/office/drawing/2014/main" id="{F23C5FA9-4927-5F0F-2A5E-0F26CD92682A}"/>
              </a:ext>
            </a:extLst>
          </p:cNvPr>
          <p:cNvPicPr>
            <a:picLocks noChangeAspect="1"/>
          </p:cNvPicPr>
          <p:nvPr/>
        </p:nvPicPr>
        <p:blipFill>
          <a:blip r:embed="rId4"/>
          <a:stretch>
            <a:fillRect/>
          </a:stretch>
        </p:blipFill>
        <p:spPr>
          <a:xfrm>
            <a:off x="3168418" y="3121519"/>
            <a:ext cx="2873239" cy="2743200"/>
          </a:xfrm>
          <a:prstGeom prst="rect">
            <a:avLst/>
          </a:prstGeom>
        </p:spPr>
      </p:pic>
      <p:pic>
        <p:nvPicPr>
          <p:cNvPr id="18" name="Picture 17">
            <a:extLst>
              <a:ext uri="{FF2B5EF4-FFF2-40B4-BE49-F238E27FC236}">
                <a16:creationId xmlns:a16="http://schemas.microsoft.com/office/drawing/2014/main" id="{BBEB73E6-5822-1D62-F8DA-F9EA777916A9}"/>
              </a:ext>
            </a:extLst>
          </p:cNvPr>
          <p:cNvPicPr>
            <a:picLocks noChangeAspect="1"/>
          </p:cNvPicPr>
          <p:nvPr/>
        </p:nvPicPr>
        <p:blipFill>
          <a:blip r:embed="rId5"/>
          <a:stretch>
            <a:fillRect/>
          </a:stretch>
        </p:blipFill>
        <p:spPr>
          <a:xfrm>
            <a:off x="6175342" y="3121519"/>
            <a:ext cx="2873239" cy="2743200"/>
          </a:xfrm>
          <a:prstGeom prst="rect">
            <a:avLst/>
          </a:prstGeom>
        </p:spPr>
      </p:pic>
      <p:pic>
        <p:nvPicPr>
          <p:cNvPr id="20" name="Picture 19">
            <a:extLst>
              <a:ext uri="{FF2B5EF4-FFF2-40B4-BE49-F238E27FC236}">
                <a16:creationId xmlns:a16="http://schemas.microsoft.com/office/drawing/2014/main" id="{C8D7F6E0-B7F3-AD25-87A6-F480AFCEEF21}"/>
              </a:ext>
            </a:extLst>
          </p:cNvPr>
          <p:cNvPicPr>
            <a:picLocks noChangeAspect="1"/>
          </p:cNvPicPr>
          <p:nvPr/>
        </p:nvPicPr>
        <p:blipFill>
          <a:blip r:embed="rId6"/>
          <a:stretch>
            <a:fillRect/>
          </a:stretch>
        </p:blipFill>
        <p:spPr>
          <a:xfrm>
            <a:off x="9182265" y="3121519"/>
            <a:ext cx="2873239" cy="2743200"/>
          </a:xfrm>
          <a:prstGeom prst="rect">
            <a:avLst/>
          </a:prstGeom>
        </p:spPr>
      </p:pic>
      <p:pic>
        <p:nvPicPr>
          <p:cNvPr id="6" name="Picture 5">
            <a:extLst>
              <a:ext uri="{FF2B5EF4-FFF2-40B4-BE49-F238E27FC236}">
                <a16:creationId xmlns:a16="http://schemas.microsoft.com/office/drawing/2014/main" id="{35DF20A1-DBBC-7243-B943-60F48818EEFA}"/>
              </a:ext>
            </a:extLst>
          </p:cNvPr>
          <p:cNvPicPr>
            <a:picLocks noChangeAspect="1"/>
          </p:cNvPicPr>
          <p:nvPr/>
        </p:nvPicPr>
        <p:blipFill>
          <a:blip r:embed="rId7"/>
          <a:stretch>
            <a:fillRect/>
          </a:stretch>
        </p:blipFill>
        <p:spPr>
          <a:xfrm>
            <a:off x="849241" y="2211363"/>
            <a:ext cx="5192416" cy="654506"/>
          </a:xfrm>
          <a:prstGeom prst="rect">
            <a:avLst/>
          </a:prstGeom>
        </p:spPr>
      </p:pic>
    </p:spTree>
    <p:extLst>
      <p:ext uri="{BB962C8B-B14F-4D97-AF65-F5344CB8AC3E}">
        <p14:creationId xmlns:p14="http://schemas.microsoft.com/office/powerpoint/2010/main" val="73695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3372E-0A4F-BCF0-9B1F-9C38D406D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3271F-4994-9663-8A3F-2F7849B0A1E3}"/>
              </a:ext>
            </a:extLst>
          </p:cNvPr>
          <p:cNvSpPr>
            <a:spLocks noGrp="1"/>
          </p:cNvSpPr>
          <p:nvPr>
            <p:ph type="title"/>
          </p:nvPr>
        </p:nvSpPr>
        <p:spPr/>
        <p:txBody>
          <a:bodyPr/>
          <a:lstStyle/>
          <a:p>
            <a:r>
              <a:rPr lang="en-US" dirty="0"/>
              <a:t>Transient Advection/Diffusion: Step Function as Initial Condition</a:t>
            </a:r>
            <a:br>
              <a:rPr lang="en-US" dirty="0"/>
            </a:br>
            <a:r>
              <a:rPr lang="en-US" dirty="0"/>
              <a:t>First-order </a:t>
            </a:r>
            <a:r>
              <a:rPr lang="en-US" dirty="0" err="1"/>
              <a:t>Upwinf</a:t>
            </a:r>
            <a:endParaRPr lang="en-US" dirty="0"/>
          </a:p>
        </p:txBody>
      </p:sp>
      <p:sp>
        <p:nvSpPr>
          <p:cNvPr id="3" name="Slide Number Placeholder 2">
            <a:extLst>
              <a:ext uri="{FF2B5EF4-FFF2-40B4-BE49-F238E27FC236}">
                <a16:creationId xmlns:a16="http://schemas.microsoft.com/office/drawing/2014/main" id="{4F20FC17-35B5-F6D0-F58A-5FD34FEC048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DC60DEC9-047C-AEA4-FF8E-2F439E50E385}"/>
              </a:ext>
            </a:extLst>
          </p:cNvPr>
          <p:cNvSpPr>
            <a:spLocks noGrp="1"/>
          </p:cNvSpPr>
          <p:nvPr>
            <p:ph sz="quarter" idx="11"/>
          </p:nvPr>
        </p:nvSpPr>
        <p:spPr>
          <a:xfrm>
            <a:off x="647700" y="1409700"/>
            <a:ext cx="11049000" cy="5426812"/>
          </a:xfrm>
        </p:spPr>
        <p:txBody>
          <a:bodyPr/>
          <a:lstStyle/>
          <a:p>
            <a:r>
              <a:rPr lang="en-US" u="sng" dirty="0"/>
              <a:t>Goal</a:t>
            </a:r>
            <a:r>
              <a:rPr lang="en-US" dirty="0"/>
              <a:t>: Run our model equation with a variety of Peclet numbers using a step function as the initial condition</a:t>
            </a:r>
          </a:p>
        </p:txBody>
      </p:sp>
      <p:pic>
        <p:nvPicPr>
          <p:cNvPr id="8" name="Picture 7">
            <a:extLst>
              <a:ext uri="{FF2B5EF4-FFF2-40B4-BE49-F238E27FC236}">
                <a16:creationId xmlns:a16="http://schemas.microsoft.com/office/drawing/2014/main" id="{5478CDC0-49DC-489A-2F6A-268BF9022D7C}"/>
              </a:ext>
            </a:extLst>
          </p:cNvPr>
          <p:cNvPicPr>
            <a:picLocks noChangeAspect="1"/>
          </p:cNvPicPr>
          <p:nvPr/>
        </p:nvPicPr>
        <p:blipFill>
          <a:blip r:embed="rId2"/>
          <a:stretch>
            <a:fillRect/>
          </a:stretch>
        </p:blipFill>
        <p:spPr>
          <a:xfrm>
            <a:off x="167630" y="3120552"/>
            <a:ext cx="2873239" cy="2743200"/>
          </a:xfrm>
          <a:prstGeom prst="rect">
            <a:avLst/>
          </a:prstGeom>
        </p:spPr>
      </p:pic>
      <p:pic>
        <p:nvPicPr>
          <p:cNvPr id="10" name="Picture 9">
            <a:extLst>
              <a:ext uri="{FF2B5EF4-FFF2-40B4-BE49-F238E27FC236}">
                <a16:creationId xmlns:a16="http://schemas.microsoft.com/office/drawing/2014/main" id="{BF9DDCA4-D750-AB26-0A6E-8342BF0EBB2A}"/>
              </a:ext>
            </a:extLst>
          </p:cNvPr>
          <p:cNvPicPr>
            <a:picLocks noChangeAspect="1"/>
          </p:cNvPicPr>
          <p:nvPr/>
        </p:nvPicPr>
        <p:blipFill>
          <a:blip r:embed="rId3"/>
          <a:stretch>
            <a:fillRect/>
          </a:stretch>
        </p:blipFill>
        <p:spPr>
          <a:xfrm>
            <a:off x="3173016" y="3120552"/>
            <a:ext cx="2873239" cy="2743200"/>
          </a:xfrm>
          <a:prstGeom prst="rect">
            <a:avLst/>
          </a:prstGeom>
        </p:spPr>
      </p:pic>
      <p:pic>
        <p:nvPicPr>
          <p:cNvPr id="16" name="Picture 15">
            <a:extLst>
              <a:ext uri="{FF2B5EF4-FFF2-40B4-BE49-F238E27FC236}">
                <a16:creationId xmlns:a16="http://schemas.microsoft.com/office/drawing/2014/main" id="{D6C0E8A6-2AA5-95F0-88EC-06FC98FDA170}"/>
              </a:ext>
            </a:extLst>
          </p:cNvPr>
          <p:cNvPicPr>
            <a:picLocks noChangeAspect="1"/>
          </p:cNvPicPr>
          <p:nvPr/>
        </p:nvPicPr>
        <p:blipFill>
          <a:blip r:embed="rId4"/>
          <a:stretch>
            <a:fillRect/>
          </a:stretch>
        </p:blipFill>
        <p:spPr>
          <a:xfrm>
            <a:off x="6178402" y="3120552"/>
            <a:ext cx="2873239" cy="2743200"/>
          </a:xfrm>
          <a:prstGeom prst="rect">
            <a:avLst/>
          </a:prstGeom>
        </p:spPr>
      </p:pic>
      <p:pic>
        <p:nvPicPr>
          <p:cNvPr id="19" name="Picture 18">
            <a:extLst>
              <a:ext uri="{FF2B5EF4-FFF2-40B4-BE49-F238E27FC236}">
                <a16:creationId xmlns:a16="http://schemas.microsoft.com/office/drawing/2014/main" id="{5C96E345-5AE1-0E72-1DAC-43548346AE08}"/>
              </a:ext>
            </a:extLst>
          </p:cNvPr>
          <p:cNvPicPr>
            <a:picLocks noChangeAspect="1"/>
          </p:cNvPicPr>
          <p:nvPr/>
        </p:nvPicPr>
        <p:blipFill>
          <a:blip r:embed="rId5"/>
          <a:stretch>
            <a:fillRect/>
          </a:stretch>
        </p:blipFill>
        <p:spPr>
          <a:xfrm>
            <a:off x="9183789" y="3120552"/>
            <a:ext cx="2873239" cy="2743200"/>
          </a:xfrm>
          <a:prstGeom prst="rect">
            <a:avLst/>
          </a:prstGeom>
        </p:spPr>
      </p:pic>
      <p:pic>
        <p:nvPicPr>
          <p:cNvPr id="5" name="Picture 4">
            <a:extLst>
              <a:ext uri="{FF2B5EF4-FFF2-40B4-BE49-F238E27FC236}">
                <a16:creationId xmlns:a16="http://schemas.microsoft.com/office/drawing/2014/main" id="{5CCABE25-0279-A2CC-6C43-CBC3A7615AD3}"/>
              </a:ext>
            </a:extLst>
          </p:cNvPr>
          <p:cNvPicPr>
            <a:picLocks noChangeAspect="1"/>
          </p:cNvPicPr>
          <p:nvPr/>
        </p:nvPicPr>
        <p:blipFill>
          <a:blip r:embed="rId6"/>
          <a:stretch>
            <a:fillRect/>
          </a:stretch>
        </p:blipFill>
        <p:spPr>
          <a:xfrm>
            <a:off x="3258363" y="2098471"/>
            <a:ext cx="4699000" cy="609600"/>
          </a:xfrm>
          <a:prstGeom prst="rect">
            <a:avLst/>
          </a:prstGeom>
        </p:spPr>
      </p:pic>
    </p:spTree>
    <p:extLst>
      <p:ext uri="{BB962C8B-B14F-4D97-AF65-F5344CB8AC3E}">
        <p14:creationId xmlns:p14="http://schemas.microsoft.com/office/powerpoint/2010/main" val="205109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3B57-20F7-74F8-91D6-FF115EFFE59E}"/>
              </a:ext>
            </a:extLst>
          </p:cNvPr>
          <p:cNvSpPr>
            <a:spLocks noGrp="1"/>
          </p:cNvSpPr>
          <p:nvPr>
            <p:ph type="title"/>
          </p:nvPr>
        </p:nvSpPr>
        <p:spPr/>
        <p:txBody>
          <a:bodyPr/>
          <a:lstStyle/>
          <a:p>
            <a:r>
              <a:rPr lang="en-US" dirty="0"/>
              <a:t>Hybrid-Based Blending</a:t>
            </a:r>
          </a:p>
        </p:txBody>
      </p:sp>
      <p:sp>
        <p:nvSpPr>
          <p:cNvPr id="3" name="Slide Number Placeholder 2">
            <a:extLst>
              <a:ext uri="{FF2B5EF4-FFF2-40B4-BE49-F238E27FC236}">
                <a16:creationId xmlns:a16="http://schemas.microsoft.com/office/drawing/2014/main" id="{03FE8148-26BD-30A8-2663-9DFEF0488FCB}"/>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79D227F1-6AED-BAE2-79B4-8A7A30B30EE0}"/>
              </a:ext>
            </a:extLst>
          </p:cNvPr>
          <p:cNvSpPr>
            <a:spLocks noGrp="1"/>
          </p:cNvSpPr>
          <p:nvPr>
            <p:ph sz="quarter" idx="11"/>
          </p:nvPr>
        </p:nvSpPr>
        <p:spPr>
          <a:xfrm>
            <a:off x="647700" y="1409700"/>
            <a:ext cx="11049000" cy="5426812"/>
          </a:xfrm>
        </p:spPr>
        <p:txBody>
          <a:bodyPr/>
          <a:lstStyle/>
          <a:p>
            <a:r>
              <a:rPr lang="en-US" dirty="0"/>
              <a:t>For our general temporal advection/diffusion/source equation, can we define an improved, automatic blended approach between central and upwind?</a:t>
            </a:r>
          </a:p>
          <a:p>
            <a:endParaRPr lang="en-US" dirty="0"/>
          </a:p>
          <a:p>
            <a:endParaRPr lang="en-US" dirty="0"/>
          </a:p>
          <a:p>
            <a:endParaRPr lang="en-US" dirty="0"/>
          </a:p>
          <a:p>
            <a:r>
              <a:rPr lang="en-US" dirty="0"/>
              <a:t>Recall, the advection operator was:</a:t>
            </a:r>
          </a:p>
          <a:p>
            <a:endParaRPr lang="en-US" dirty="0"/>
          </a:p>
          <a:p>
            <a:r>
              <a:rPr lang="en-US" dirty="0"/>
              <a:t>With (for central, or </a:t>
            </a:r>
            <a:r>
              <a:rPr lang="en-US" dirty="0" err="1"/>
              <a:t>Galerkin</a:t>
            </a:r>
            <a:r>
              <a:rPr lang="en-US" dirty="0"/>
              <a:t>):</a:t>
            </a:r>
          </a:p>
          <a:p>
            <a:endParaRPr lang="en-US" dirty="0"/>
          </a:p>
          <a:p>
            <a:r>
              <a:rPr lang="en-US" dirty="0"/>
              <a:t>And (for first-order upwind):</a:t>
            </a:r>
          </a:p>
          <a:p>
            <a:endParaRPr lang="en-US" dirty="0"/>
          </a:p>
          <a:p>
            <a:endParaRPr lang="en-US" dirty="0"/>
          </a:p>
          <a:p>
            <a:r>
              <a:rPr lang="en-US" dirty="0"/>
              <a:t>We can define a blended operator as well:</a:t>
            </a:r>
          </a:p>
        </p:txBody>
      </p:sp>
      <p:pic>
        <p:nvPicPr>
          <p:cNvPr id="6" name="Picture 5">
            <a:extLst>
              <a:ext uri="{FF2B5EF4-FFF2-40B4-BE49-F238E27FC236}">
                <a16:creationId xmlns:a16="http://schemas.microsoft.com/office/drawing/2014/main" id="{60D9A35E-15A5-1090-FD13-553B9EEF1E8F}"/>
              </a:ext>
            </a:extLst>
          </p:cNvPr>
          <p:cNvPicPr>
            <a:picLocks noChangeAspect="1"/>
          </p:cNvPicPr>
          <p:nvPr/>
        </p:nvPicPr>
        <p:blipFill>
          <a:blip r:embed="rId2"/>
          <a:stretch>
            <a:fillRect/>
          </a:stretch>
        </p:blipFill>
        <p:spPr>
          <a:xfrm>
            <a:off x="1927478" y="2224497"/>
            <a:ext cx="4546600" cy="685800"/>
          </a:xfrm>
          <a:prstGeom prst="rect">
            <a:avLst/>
          </a:prstGeom>
        </p:spPr>
      </p:pic>
      <p:pic>
        <p:nvPicPr>
          <p:cNvPr id="7" name="Picture 6">
            <a:extLst>
              <a:ext uri="{FF2B5EF4-FFF2-40B4-BE49-F238E27FC236}">
                <a16:creationId xmlns:a16="http://schemas.microsoft.com/office/drawing/2014/main" id="{0190BA36-E0C8-B87D-4FBA-24FD7C2C2086}"/>
              </a:ext>
            </a:extLst>
          </p:cNvPr>
          <p:cNvPicPr>
            <a:picLocks noChangeAspect="1"/>
          </p:cNvPicPr>
          <p:nvPr/>
        </p:nvPicPr>
        <p:blipFill>
          <a:blip r:embed="rId3"/>
          <a:stretch>
            <a:fillRect/>
          </a:stretch>
        </p:blipFill>
        <p:spPr>
          <a:xfrm>
            <a:off x="5049746" y="3121847"/>
            <a:ext cx="6045200" cy="762000"/>
          </a:xfrm>
          <a:prstGeom prst="rect">
            <a:avLst/>
          </a:prstGeom>
        </p:spPr>
      </p:pic>
      <p:pic>
        <p:nvPicPr>
          <p:cNvPr id="9" name="Picture 8">
            <a:extLst>
              <a:ext uri="{FF2B5EF4-FFF2-40B4-BE49-F238E27FC236}">
                <a16:creationId xmlns:a16="http://schemas.microsoft.com/office/drawing/2014/main" id="{C36C1EFF-309A-6774-2DA9-B2F239645A46}"/>
              </a:ext>
            </a:extLst>
          </p:cNvPr>
          <p:cNvPicPr>
            <a:picLocks noChangeAspect="1"/>
          </p:cNvPicPr>
          <p:nvPr/>
        </p:nvPicPr>
        <p:blipFill>
          <a:blip r:embed="rId4"/>
          <a:stretch>
            <a:fillRect/>
          </a:stretch>
        </p:blipFill>
        <p:spPr>
          <a:xfrm>
            <a:off x="4557485" y="4088179"/>
            <a:ext cx="2260600" cy="596900"/>
          </a:xfrm>
          <a:prstGeom prst="rect">
            <a:avLst/>
          </a:prstGeom>
        </p:spPr>
      </p:pic>
      <p:pic>
        <p:nvPicPr>
          <p:cNvPr id="11" name="Picture 10">
            <a:extLst>
              <a:ext uri="{FF2B5EF4-FFF2-40B4-BE49-F238E27FC236}">
                <a16:creationId xmlns:a16="http://schemas.microsoft.com/office/drawing/2014/main" id="{49D48240-3E22-B907-EFBC-7C5C623DB927}"/>
              </a:ext>
            </a:extLst>
          </p:cNvPr>
          <p:cNvPicPr>
            <a:picLocks noChangeAspect="1"/>
          </p:cNvPicPr>
          <p:nvPr/>
        </p:nvPicPr>
        <p:blipFill>
          <a:blip r:embed="rId5"/>
          <a:stretch>
            <a:fillRect/>
          </a:stretch>
        </p:blipFill>
        <p:spPr>
          <a:xfrm>
            <a:off x="5819320" y="6060253"/>
            <a:ext cx="3492500" cy="342900"/>
          </a:xfrm>
          <a:prstGeom prst="rect">
            <a:avLst/>
          </a:prstGeom>
        </p:spPr>
      </p:pic>
      <p:pic>
        <p:nvPicPr>
          <p:cNvPr id="5" name="Picture 4">
            <a:extLst>
              <a:ext uri="{FF2B5EF4-FFF2-40B4-BE49-F238E27FC236}">
                <a16:creationId xmlns:a16="http://schemas.microsoft.com/office/drawing/2014/main" id="{F4713CA2-BD45-4C11-70E9-B2BC7EA5B303}"/>
              </a:ext>
            </a:extLst>
          </p:cNvPr>
          <p:cNvPicPr>
            <a:picLocks noChangeAspect="1"/>
          </p:cNvPicPr>
          <p:nvPr/>
        </p:nvPicPr>
        <p:blipFill>
          <a:blip r:embed="rId6"/>
          <a:stretch>
            <a:fillRect/>
          </a:stretch>
        </p:blipFill>
        <p:spPr>
          <a:xfrm>
            <a:off x="4308728" y="4838700"/>
            <a:ext cx="4330700" cy="609600"/>
          </a:xfrm>
          <a:prstGeom prst="rect">
            <a:avLst/>
          </a:prstGeom>
        </p:spPr>
      </p:pic>
    </p:spTree>
    <p:extLst>
      <p:ext uri="{BB962C8B-B14F-4D97-AF65-F5344CB8AC3E}">
        <p14:creationId xmlns:p14="http://schemas.microsoft.com/office/powerpoint/2010/main" val="37919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C377-03BC-35FB-8C13-5C98E51D1A74}"/>
              </a:ext>
            </a:extLst>
          </p:cNvPr>
          <p:cNvSpPr>
            <a:spLocks noGrp="1"/>
          </p:cNvSpPr>
          <p:nvPr>
            <p:ph type="title"/>
          </p:nvPr>
        </p:nvSpPr>
        <p:spPr/>
        <p:txBody>
          <a:bodyPr/>
          <a:lstStyle/>
          <a:p>
            <a:r>
              <a:rPr lang="en-US" dirty="0"/>
              <a:t>Functional form for </a:t>
            </a:r>
            <a:r>
              <a:rPr lang="en-US" dirty="0">
                <a:latin typeface="Symbol" pitchFamily="2" charset="2"/>
              </a:rPr>
              <a:t>h –</a:t>
            </a:r>
            <a:r>
              <a:rPr lang="en-US" dirty="0"/>
              <a:t> Linked to Peclet number, Pe</a:t>
            </a:r>
            <a:br>
              <a:rPr lang="en-US" dirty="0"/>
            </a:br>
            <a:r>
              <a:rPr lang="en-US" dirty="0"/>
              <a:t>Many ad-hoc choices, however, a common physical approach is tanh</a:t>
            </a:r>
            <a:endParaRPr lang="en-US" dirty="0">
              <a:latin typeface="Symbol" pitchFamily="2" charset="2"/>
            </a:endParaRPr>
          </a:p>
        </p:txBody>
      </p:sp>
      <p:sp>
        <p:nvSpPr>
          <p:cNvPr id="3" name="Slide Number Placeholder 2">
            <a:extLst>
              <a:ext uri="{FF2B5EF4-FFF2-40B4-BE49-F238E27FC236}">
                <a16:creationId xmlns:a16="http://schemas.microsoft.com/office/drawing/2014/main" id="{70C77BA3-6BC8-0CE0-32C5-0783124F507F}"/>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10" name="Picture 9">
            <a:extLst>
              <a:ext uri="{FF2B5EF4-FFF2-40B4-BE49-F238E27FC236}">
                <a16:creationId xmlns:a16="http://schemas.microsoft.com/office/drawing/2014/main" id="{936FB3EA-AB7E-EAD4-2C1A-81062005D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31" y="1554678"/>
            <a:ext cx="7230969" cy="5042066"/>
          </a:xfrm>
          <a:prstGeom prst="rect">
            <a:avLst/>
          </a:prstGeom>
        </p:spPr>
      </p:pic>
      <p:pic>
        <p:nvPicPr>
          <p:cNvPr id="12" name="Picture 11">
            <a:extLst>
              <a:ext uri="{FF2B5EF4-FFF2-40B4-BE49-F238E27FC236}">
                <a16:creationId xmlns:a16="http://schemas.microsoft.com/office/drawing/2014/main" id="{9FDE9950-22C6-8BE9-C72A-ABEA6D35E8A3}"/>
              </a:ext>
            </a:extLst>
          </p:cNvPr>
          <p:cNvPicPr>
            <a:picLocks noChangeAspect="1"/>
          </p:cNvPicPr>
          <p:nvPr/>
        </p:nvPicPr>
        <p:blipFill>
          <a:blip r:embed="rId3"/>
          <a:stretch>
            <a:fillRect/>
          </a:stretch>
        </p:blipFill>
        <p:spPr>
          <a:xfrm>
            <a:off x="8433981" y="1570261"/>
            <a:ext cx="1295400" cy="647700"/>
          </a:xfrm>
          <a:prstGeom prst="rect">
            <a:avLst/>
          </a:prstGeom>
        </p:spPr>
      </p:pic>
      <p:cxnSp>
        <p:nvCxnSpPr>
          <p:cNvPr id="14" name="Straight Connector 13">
            <a:extLst>
              <a:ext uri="{FF2B5EF4-FFF2-40B4-BE49-F238E27FC236}">
                <a16:creationId xmlns:a16="http://schemas.microsoft.com/office/drawing/2014/main" id="{3FD7D500-0CB5-BABB-028E-4A632599A555}"/>
              </a:ext>
            </a:extLst>
          </p:cNvPr>
          <p:cNvCxnSpPr/>
          <p:nvPr/>
        </p:nvCxnSpPr>
        <p:spPr>
          <a:xfrm flipV="1">
            <a:off x="4206028" y="1999266"/>
            <a:ext cx="0" cy="3964379"/>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A421D7C-836E-9D9E-B3C6-3405EEAF7B16}"/>
              </a:ext>
            </a:extLst>
          </p:cNvPr>
          <p:cNvPicPr>
            <a:picLocks noChangeAspect="1"/>
          </p:cNvPicPr>
          <p:nvPr/>
        </p:nvPicPr>
        <p:blipFill>
          <a:blip r:embed="rId4"/>
          <a:stretch>
            <a:fillRect/>
          </a:stretch>
        </p:blipFill>
        <p:spPr>
          <a:xfrm>
            <a:off x="7886826" y="2449279"/>
            <a:ext cx="3949700" cy="685800"/>
          </a:xfrm>
          <a:prstGeom prst="rect">
            <a:avLst/>
          </a:prstGeom>
        </p:spPr>
      </p:pic>
      <p:pic>
        <p:nvPicPr>
          <p:cNvPr id="16" name="Picture 15">
            <a:extLst>
              <a:ext uri="{FF2B5EF4-FFF2-40B4-BE49-F238E27FC236}">
                <a16:creationId xmlns:a16="http://schemas.microsoft.com/office/drawing/2014/main" id="{86A4CDC1-BACD-CB7F-0C8F-D6D18F84A5E1}"/>
              </a:ext>
            </a:extLst>
          </p:cNvPr>
          <p:cNvPicPr>
            <a:picLocks noChangeAspect="1"/>
          </p:cNvPicPr>
          <p:nvPr/>
        </p:nvPicPr>
        <p:blipFill>
          <a:blip r:embed="rId5"/>
          <a:stretch>
            <a:fillRect/>
          </a:stretch>
        </p:blipFill>
        <p:spPr>
          <a:xfrm>
            <a:off x="4345215" y="5593442"/>
            <a:ext cx="660400" cy="177800"/>
          </a:xfrm>
          <a:prstGeom prst="rect">
            <a:avLst/>
          </a:prstGeom>
        </p:spPr>
      </p:pic>
      <p:cxnSp>
        <p:nvCxnSpPr>
          <p:cNvPr id="17" name="Straight Connector 16">
            <a:extLst>
              <a:ext uri="{FF2B5EF4-FFF2-40B4-BE49-F238E27FC236}">
                <a16:creationId xmlns:a16="http://schemas.microsoft.com/office/drawing/2014/main" id="{A02FE47C-C334-2888-FE74-73BDB8063178}"/>
              </a:ext>
            </a:extLst>
          </p:cNvPr>
          <p:cNvCxnSpPr>
            <a:cxnSpLocks/>
          </p:cNvCxnSpPr>
          <p:nvPr/>
        </p:nvCxnSpPr>
        <p:spPr>
          <a:xfrm flipH="1">
            <a:off x="3427702" y="3981455"/>
            <a:ext cx="1536186" cy="0"/>
          </a:xfrm>
          <a:prstGeom prst="line">
            <a:avLst/>
          </a:prstGeom>
          <a:ln w="158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FFC8EF2-FD6C-82EA-FAE6-D04D88AE59F9}"/>
              </a:ext>
            </a:extLst>
          </p:cNvPr>
          <p:cNvPicPr>
            <a:picLocks noChangeAspect="1"/>
          </p:cNvPicPr>
          <p:nvPr/>
        </p:nvPicPr>
        <p:blipFill>
          <a:blip r:embed="rId6"/>
          <a:stretch>
            <a:fillRect/>
          </a:stretch>
        </p:blipFill>
        <p:spPr>
          <a:xfrm>
            <a:off x="5230584" y="3862616"/>
            <a:ext cx="685800" cy="177800"/>
          </a:xfrm>
          <a:prstGeom prst="rect">
            <a:avLst/>
          </a:prstGeom>
        </p:spPr>
      </p:pic>
      <p:sp>
        <p:nvSpPr>
          <p:cNvPr id="22" name="TextBox 21">
            <a:extLst>
              <a:ext uri="{FF2B5EF4-FFF2-40B4-BE49-F238E27FC236}">
                <a16:creationId xmlns:a16="http://schemas.microsoft.com/office/drawing/2014/main" id="{016B5160-86E5-C660-E44F-BA4424A2BE19}"/>
              </a:ext>
            </a:extLst>
          </p:cNvPr>
          <p:cNvSpPr txBox="1"/>
          <p:nvPr/>
        </p:nvSpPr>
        <p:spPr>
          <a:xfrm>
            <a:off x="7817372" y="3381052"/>
            <a:ext cx="4267413" cy="3139321"/>
          </a:xfrm>
          <a:prstGeom prst="rect">
            <a:avLst/>
          </a:prstGeom>
          <a:noFill/>
        </p:spPr>
        <p:txBody>
          <a:bodyPr wrap="square">
            <a:spAutoFit/>
          </a:bodyPr>
          <a:lstStyle/>
          <a:p>
            <a:r>
              <a:rPr lang="en-US" dirty="0"/>
              <a:t> - </a:t>
            </a:r>
            <a:r>
              <a:rPr lang="en-US" dirty="0" err="1"/>
              <a:t>peclet_function_form</a:t>
            </a:r>
            <a:r>
              <a:rPr lang="en-US" dirty="0"/>
              <a:t>:</a:t>
            </a:r>
          </a:p>
          <a:p>
            <a:r>
              <a:rPr lang="en-US" dirty="0"/>
              <a:t>            velocity: tanh</a:t>
            </a:r>
          </a:p>
          <a:p>
            <a:r>
              <a:rPr lang="en-US" dirty="0"/>
              <a:t>            </a:t>
            </a:r>
            <a:r>
              <a:rPr lang="en-US" dirty="0" err="1"/>
              <a:t>mixture_fraction</a:t>
            </a:r>
            <a:r>
              <a:rPr lang="en-US" dirty="0"/>
              <a:t>: tanh</a:t>
            </a:r>
          </a:p>
          <a:p>
            <a:endParaRPr lang="en-US" dirty="0"/>
          </a:p>
          <a:p>
            <a:r>
              <a:rPr lang="en-US" dirty="0"/>
              <a:t>        - </a:t>
            </a:r>
            <a:r>
              <a:rPr lang="en-US" dirty="0" err="1"/>
              <a:t>peclet_function_tanh_transition</a:t>
            </a:r>
            <a:r>
              <a:rPr lang="en-US" dirty="0"/>
              <a:t>:</a:t>
            </a:r>
          </a:p>
          <a:p>
            <a:r>
              <a:rPr lang="en-US" dirty="0"/>
              <a:t>            velocity: 5000.0</a:t>
            </a:r>
          </a:p>
          <a:p>
            <a:r>
              <a:rPr lang="en-US" dirty="0"/>
              <a:t>            </a:t>
            </a:r>
            <a:r>
              <a:rPr lang="en-US" dirty="0" err="1"/>
              <a:t>mixture_fraction</a:t>
            </a:r>
            <a:r>
              <a:rPr lang="en-US" dirty="0"/>
              <a:t>: 2.0</a:t>
            </a:r>
          </a:p>
          <a:p>
            <a:endParaRPr lang="en-US" dirty="0"/>
          </a:p>
          <a:p>
            <a:r>
              <a:rPr lang="en-US" dirty="0"/>
              <a:t>        - </a:t>
            </a:r>
            <a:r>
              <a:rPr lang="en-US" dirty="0" err="1"/>
              <a:t>peclet_function_tanh_width</a:t>
            </a:r>
            <a:r>
              <a:rPr lang="en-US" dirty="0"/>
              <a:t>:</a:t>
            </a:r>
          </a:p>
          <a:p>
            <a:r>
              <a:rPr lang="en-US" dirty="0"/>
              <a:t>            velocity: 200.0</a:t>
            </a:r>
          </a:p>
          <a:p>
            <a:r>
              <a:rPr lang="en-US" dirty="0"/>
              <a:t>            </a:t>
            </a:r>
            <a:r>
              <a:rPr lang="en-US" dirty="0" err="1"/>
              <a:t>mixture_fraction</a:t>
            </a:r>
            <a:r>
              <a:rPr lang="en-US" dirty="0"/>
              <a:t>: 4.0</a:t>
            </a:r>
          </a:p>
        </p:txBody>
      </p:sp>
    </p:spTree>
    <p:extLst>
      <p:ext uri="{BB962C8B-B14F-4D97-AF65-F5344CB8AC3E}">
        <p14:creationId xmlns:p14="http://schemas.microsoft.com/office/powerpoint/2010/main" val="427512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4341-C89C-6E47-3FB5-943F7CB904A3}"/>
              </a:ext>
            </a:extLst>
          </p:cNvPr>
          <p:cNvSpPr>
            <a:spLocks noGrp="1"/>
          </p:cNvSpPr>
          <p:nvPr>
            <p:ph type="title"/>
          </p:nvPr>
        </p:nvSpPr>
        <p:spPr/>
        <p:txBody>
          <a:bodyPr/>
          <a:lstStyle/>
          <a:p>
            <a:r>
              <a:rPr lang="en-US" dirty="0"/>
              <a:t>Hybrid-Blending Sanity Check </a:t>
            </a:r>
          </a:p>
        </p:txBody>
      </p:sp>
      <p:sp>
        <p:nvSpPr>
          <p:cNvPr id="3" name="Slide Number Placeholder 2">
            <a:extLst>
              <a:ext uri="{FF2B5EF4-FFF2-40B4-BE49-F238E27FC236}">
                <a16:creationId xmlns:a16="http://schemas.microsoft.com/office/drawing/2014/main" id="{068DABE9-3A2A-5842-F6F9-DEC973F52CA3}"/>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621D06A2-F176-FB0C-1507-08CD82A30507}"/>
              </a:ext>
            </a:extLst>
          </p:cNvPr>
          <p:cNvSpPr>
            <a:spLocks noGrp="1"/>
          </p:cNvSpPr>
          <p:nvPr>
            <p:ph sz="quarter" idx="11"/>
          </p:nvPr>
        </p:nvSpPr>
        <p:spPr>
          <a:xfrm>
            <a:off x="647700" y="1409699"/>
            <a:ext cx="11049000" cy="5426813"/>
          </a:xfrm>
        </p:spPr>
        <p:txBody>
          <a:bodyPr>
            <a:normAutofit/>
          </a:bodyPr>
          <a:lstStyle/>
          <a:p>
            <a:r>
              <a:rPr lang="en-US" dirty="0"/>
              <a:t>Consider a simple fluids case where we have air (298.15K) flowing 1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~0.03 m resolution, or a mesh of size: ~35,000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Consider a simple fluids case where we have air (298.15K) flowing 10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~0.003 m resolution, or a mesh of size: ~35,000,000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general, this constraint results in extremely high mesh counts for most all practical flow configurations; for turbulent regimes, we would quickly revert to </a:t>
            </a:r>
            <a:r>
              <a:rPr lang="en-US" dirty="0">
                <a:latin typeface="Symbol" pitchFamily="2" charset="2"/>
              </a:rPr>
              <a:t>h</a:t>
            </a:r>
            <a:r>
              <a:rPr lang="en-US" dirty="0"/>
              <a:t> = unity</a:t>
            </a:r>
          </a:p>
          <a:p>
            <a:pPr marL="342900" indent="-342900">
              <a:buFont typeface="Arial" panose="020B0604020202020204" pitchFamily="34" charset="0"/>
              <a:buChar char="•"/>
            </a:pPr>
            <a:r>
              <a:rPr lang="en-US" dirty="0"/>
              <a:t>Moreover, as presented, we are blending with upwind – an operator that we have already shown to be overly diffuse and non-energy conserving</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1568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Simple Matrix Analysis  </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Consider our passive scalar concentration whose natural range (as a mass fraction) is bounded between zero and unity, here, shown as a stationary transport equation:</a:t>
            </a:r>
          </a:p>
          <a:p>
            <a:endParaRPr lang="en-US" dirty="0"/>
          </a:p>
          <a:p>
            <a:endParaRPr lang="en-US" dirty="0"/>
          </a:p>
          <a:p>
            <a:endParaRPr lang="en-US" dirty="0"/>
          </a:p>
          <a:p>
            <a:r>
              <a:rPr lang="en-US" dirty="0"/>
              <a:t>Using our CDS and standard diffusion operator yields the following matrix system:</a:t>
            </a:r>
          </a:p>
          <a:p>
            <a:endParaRPr lang="en-US" dirty="0"/>
          </a:p>
          <a:p>
            <a:endParaRPr lang="en-US" dirty="0"/>
          </a:p>
          <a:p>
            <a:endParaRPr lang="en-US" dirty="0"/>
          </a:p>
          <a:p>
            <a:r>
              <a:rPr lang="en-US" dirty="0"/>
              <a:t>With coefficients,						and:</a:t>
            </a:r>
          </a:p>
          <a:p>
            <a:endParaRPr lang="en-US" dirty="0"/>
          </a:p>
          <a:p>
            <a:r>
              <a:rPr lang="en-US" dirty="0"/>
              <a:t>Substituting: 			          and defining:</a:t>
            </a:r>
          </a:p>
          <a:p>
            <a:r>
              <a:rPr lang="en-US" dirty="0"/>
              <a:t>Yields: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5183871-5565-18A5-4A71-268520D3CED8}"/>
              </a:ext>
            </a:extLst>
          </p:cNvPr>
          <p:cNvPicPr>
            <a:picLocks noChangeAspect="1"/>
          </p:cNvPicPr>
          <p:nvPr/>
        </p:nvPicPr>
        <p:blipFill>
          <a:blip r:embed="rId2"/>
          <a:stretch>
            <a:fillRect/>
          </a:stretch>
        </p:blipFill>
        <p:spPr>
          <a:xfrm>
            <a:off x="2295072" y="3694798"/>
            <a:ext cx="5740400" cy="1016000"/>
          </a:xfrm>
          <a:prstGeom prst="rect">
            <a:avLst/>
          </a:prstGeom>
        </p:spPr>
      </p:pic>
      <p:pic>
        <p:nvPicPr>
          <p:cNvPr id="8" name="Picture 7">
            <a:extLst>
              <a:ext uri="{FF2B5EF4-FFF2-40B4-BE49-F238E27FC236}">
                <a16:creationId xmlns:a16="http://schemas.microsoft.com/office/drawing/2014/main" id="{FADBA08B-2915-556B-8FCF-A6AD3DCDCD21}"/>
              </a:ext>
            </a:extLst>
          </p:cNvPr>
          <p:cNvPicPr>
            <a:picLocks noChangeAspect="1"/>
          </p:cNvPicPr>
          <p:nvPr/>
        </p:nvPicPr>
        <p:blipFill>
          <a:blip r:embed="rId3"/>
          <a:stretch>
            <a:fillRect/>
          </a:stretch>
        </p:blipFill>
        <p:spPr>
          <a:xfrm>
            <a:off x="2929164" y="4914449"/>
            <a:ext cx="3733800" cy="292100"/>
          </a:xfrm>
          <a:prstGeom prst="rect">
            <a:avLst/>
          </a:prstGeom>
        </p:spPr>
      </p:pic>
      <p:pic>
        <p:nvPicPr>
          <p:cNvPr id="9" name="Picture 8">
            <a:extLst>
              <a:ext uri="{FF2B5EF4-FFF2-40B4-BE49-F238E27FC236}">
                <a16:creationId xmlns:a16="http://schemas.microsoft.com/office/drawing/2014/main" id="{79665BDD-6B0D-2556-595A-74809C89F6E4}"/>
              </a:ext>
            </a:extLst>
          </p:cNvPr>
          <p:cNvPicPr>
            <a:picLocks noChangeAspect="1"/>
          </p:cNvPicPr>
          <p:nvPr/>
        </p:nvPicPr>
        <p:blipFill>
          <a:blip r:embed="rId4"/>
          <a:stretch>
            <a:fillRect/>
          </a:stretch>
        </p:blipFill>
        <p:spPr>
          <a:xfrm>
            <a:off x="8726268" y="4887249"/>
            <a:ext cx="2616200" cy="304800"/>
          </a:xfrm>
          <a:prstGeom prst="rect">
            <a:avLst/>
          </a:prstGeom>
        </p:spPr>
      </p:pic>
      <p:sp>
        <p:nvSpPr>
          <p:cNvPr id="11" name="TextBox 10">
            <a:extLst>
              <a:ext uri="{FF2B5EF4-FFF2-40B4-BE49-F238E27FC236}">
                <a16:creationId xmlns:a16="http://schemas.microsoft.com/office/drawing/2014/main" id="{2429EC78-9540-2BD3-91A5-76360A2B6DDA}"/>
              </a:ext>
            </a:extLst>
          </p:cNvPr>
          <p:cNvSpPr txBox="1"/>
          <p:nvPr/>
        </p:nvSpPr>
        <p:spPr>
          <a:xfrm>
            <a:off x="8948060" y="6074224"/>
            <a:ext cx="0" cy="0"/>
          </a:xfrm>
          <a:prstGeom prst="rect">
            <a:avLst/>
          </a:prstGeom>
        </p:spPr>
        <p:txBody>
          <a:bodyPr vert="horz" wrap="none" lIns="91440" tIns="45720" rIns="91440" bIns="45720" rtlCol="0">
            <a:noAutofit/>
          </a:bodyPr>
          <a:lstStyle/>
          <a:p>
            <a:pPr algn="l"/>
            <a:r>
              <a:rPr lang="en-US" dirty="0"/>
              <a:t>Positive for Pe &lt; 2</a:t>
            </a:r>
          </a:p>
        </p:txBody>
      </p:sp>
      <p:pic>
        <p:nvPicPr>
          <p:cNvPr id="12" name="Picture 11">
            <a:extLst>
              <a:ext uri="{FF2B5EF4-FFF2-40B4-BE49-F238E27FC236}">
                <a16:creationId xmlns:a16="http://schemas.microsoft.com/office/drawing/2014/main" id="{AB6EC918-873E-A379-7E43-C57D6713B456}"/>
              </a:ext>
            </a:extLst>
          </p:cNvPr>
          <p:cNvPicPr>
            <a:picLocks noChangeAspect="1"/>
          </p:cNvPicPr>
          <p:nvPr/>
        </p:nvPicPr>
        <p:blipFill>
          <a:blip r:embed="rId5"/>
          <a:stretch>
            <a:fillRect/>
          </a:stretch>
        </p:blipFill>
        <p:spPr>
          <a:xfrm>
            <a:off x="2282364" y="5756643"/>
            <a:ext cx="2400300" cy="215900"/>
          </a:xfrm>
          <a:prstGeom prst="rect">
            <a:avLst/>
          </a:prstGeom>
        </p:spPr>
      </p:pic>
      <p:cxnSp>
        <p:nvCxnSpPr>
          <p:cNvPr id="14" name="Straight Arrow Connector 13">
            <a:extLst>
              <a:ext uri="{FF2B5EF4-FFF2-40B4-BE49-F238E27FC236}">
                <a16:creationId xmlns:a16="http://schemas.microsoft.com/office/drawing/2014/main" id="{3C121EC5-6FB6-F623-8748-02F98930917A}"/>
              </a:ext>
            </a:extLst>
          </p:cNvPr>
          <p:cNvCxnSpPr>
            <a:cxnSpLocks/>
          </p:cNvCxnSpPr>
          <p:nvPr/>
        </p:nvCxnSpPr>
        <p:spPr>
          <a:xfrm flipV="1">
            <a:off x="2895598" y="5282929"/>
            <a:ext cx="843645" cy="39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9C21B18-32CB-98CD-7C36-6F43293F3391}"/>
              </a:ext>
            </a:extLst>
          </p:cNvPr>
          <p:cNvPicPr>
            <a:picLocks noChangeAspect="1"/>
          </p:cNvPicPr>
          <p:nvPr/>
        </p:nvPicPr>
        <p:blipFill>
          <a:blip r:embed="rId6"/>
          <a:stretch>
            <a:fillRect/>
          </a:stretch>
        </p:blipFill>
        <p:spPr>
          <a:xfrm>
            <a:off x="1698164" y="6121762"/>
            <a:ext cx="2984500" cy="292100"/>
          </a:xfrm>
          <a:prstGeom prst="rect">
            <a:avLst/>
          </a:prstGeom>
        </p:spPr>
      </p:pic>
      <p:pic>
        <p:nvPicPr>
          <p:cNvPr id="19" name="Picture 18">
            <a:extLst>
              <a:ext uri="{FF2B5EF4-FFF2-40B4-BE49-F238E27FC236}">
                <a16:creationId xmlns:a16="http://schemas.microsoft.com/office/drawing/2014/main" id="{1D200F63-96F0-FE36-0082-4B38CA60649B}"/>
              </a:ext>
            </a:extLst>
          </p:cNvPr>
          <p:cNvPicPr>
            <a:picLocks noChangeAspect="1"/>
          </p:cNvPicPr>
          <p:nvPr/>
        </p:nvPicPr>
        <p:blipFill>
          <a:blip r:embed="rId7"/>
          <a:stretch>
            <a:fillRect/>
          </a:stretch>
        </p:blipFill>
        <p:spPr>
          <a:xfrm>
            <a:off x="6745968" y="5608712"/>
            <a:ext cx="1206500" cy="584200"/>
          </a:xfrm>
          <a:prstGeom prst="rect">
            <a:avLst/>
          </a:prstGeom>
        </p:spPr>
      </p:pic>
      <p:sp>
        <p:nvSpPr>
          <p:cNvPr id="22" name="TextBox 21">
            <a:extLst>
              <a:ext uri="{FF2B5EF4-FFF2-40B4-BE49-F238E27FC236}">
                <a16:creationId xmlns:a16="http://schemas.microsoft.com/office/drawing/2014/main" id="{2E6DF9B1-317E-3711-5353-1735F6C46698}"/>
              </a:ext>
            </a:extLst>
          </p:cNvPr>
          <p:cNvSpPr txBox="1"/>
          <p:nvPr/>
        </p:nvSpPr>
        <p:spPr>
          <a:xfrm>
            <a:off x="1779815" y="6580413"/>
            <a:ext cx="0" cy="0"/>
          </a:xfrm>
          <a:prstGeom prst="rect">
            <a:avLst/>
          </a:prstGeom>
        </p:spPr>
        <p:txBody>
          <a:bodyPr vert="horz" wrap="none" lIns="91440" tIns="45720" rIns="91440" bIns="45720" rtlCol="0">
            <a:noAutofit/>
          </a:bodyPr>
          <a:lstStyle/>
          <a:p>
            <a:pPr algn="l"/>
            <a:r>
              <a:rPr lang="en-US" dirty="0"/>
              <a:t>For Pe &lt; 2, the value of the scalar at node </a:t>
            </a:r>
            <a:r>
              <a:rPr lang="en-US" dirty="0" err="1"/>
              <a:t>i</a:t>
            </a:r>
            <a:r>
              <a:rPr lang="en-US" dirty="0"/>
              <a:t> is </a:t>
            </a:r>
            <a:r>
              <a:rPr lang="en-US" u="sng" dirty="0"/>
              <a:t>a linear combination of the neighboring values</a:t>
            </a:r>
          </a:p>
        </p:txBody>
      </p:sp>
      <p:pic>
        <p:nvPicPr>
          <p:cNvPr id="23" name="Picture 22">
            <a:extLst>
              <a:ext uri="{FF2B5EF4-FFF2-40B4-BE49-F238E27FC236}">
                <a16:creationId xmlns:a16="http://schemas.microsoft.com/office/drawing/2014/main" id="{2E3A0C98-A953-47B5-C4ED-9BAC69FE97AB}"/>
              </a:ext>
            </a:extLst>
          </p:cNvPr>
          <p:cNvPicPr>
            <a:picLocks noChangeAspect="1"/>
          </p:cNvPicPr>
          <p:nvPr/>
        </p:nvPicPr>
        <p:blipFill>
          <a:blip r:embed="rId8"/>
          <a:stretch>
            <a:fillRect/>
          </a:stretch>
        </p:blipFill>
        <p:spPr>
          <a:xfrm>
            <a:off x="8726268" y="5340189"/>
            <a:ext cx="2781300" cy="685800"/>
          </a:xfrm>
          <a:prstGeom prst="rect">
            <a:avLst/>
          </a:prstGeom>
        </p:spPr>
      </p:pic>
      <p:pic>
        <p:nvPicPr>
          <p:cNvPr id="24" name="Picture 23">
            <a:extLst>
              <a:ext uri="{FF2B5EF4-FFF2-40B4-BE49-F238E27FC236}">
                <a16:creationId xmlns:a16="http://schemas.microsoft.com/office/drawing/2014/main" id="{DC5BA02F-369B-5C75-91D7-E0C59F484FE9}"/>
              </a:ext>
            </a:extLst>
          </p:cNvPr>
          <p:cNvPicPr>
            <a:picLocks noChangeAspect="1"/>
          </p:cNvPicPr>
          <p:nvPr/>
        </p:nvPicPr>
        <p:blipFill>
          <a:blip r:embed="rId9"/>
          <a:stretch>
            <a:fillRect/>
          </a:stretch>
        </p:blipFill>
        <p:spPr>
          <a:xfrm>
            <a:off x="8726268" y="4053310"/>
            <a:ext cx="2781300" cy="685800"/>
          </a:xfrm>
          <a:prstGeom prst="rect">
            <a:avLst/>
          </a:prstGeom>
        </p:spPr>
      </p:pic>
      <p:pic>
        <p:nvPicPr>
          <p:cNvPr id="39" name="Picture 38">
            <a:extLst>
              <a:ext uri="{FF2B5EF4-FFF2-40B4-BE49-F238E27FC236}">
                <a16:creationId xmlns:a16="http://schemas.microsoft.com/office/drawing/2014/main" id="{18C3F805-C039-AF5E-A7A8-EAD608D43C8E}"/>
              </a:ext>
            </a:extLst>
          </p:cNvPr>
          <p:cNvPicPr>
            <a:picLocks noChangeAspect="1"/>
          </p:cNvPicPr>
          <p:nvPr/>
        </p:nvPicPr>
        <p:blipFill>
          <a:blip r:embed="rId10"/>
          <a:stretch>
            <a:fillRect/>
          </a:stretch>
        </p:blipFill>
        <p:spPr>
          <a:xfrm>
            <a:off x="2929164" y="2279645"/>
            <a:ext cx="3492500" cy="698500"/>
          </a:xfrm>
          <a:prstGeom prst="rect">
            <a:avLst/>
          </a:prstGeom>
        </p:spPr>
      </p:pic>
      <p:cxnSp>
        <p:nvCxnSpPr>
          <p:cNvPr id="40" name="Straight Arrow Connector 39">
            <a:extLst>
              <a:ext uri="{FF2B5EF4-FFF2-40B4-BE49-F238E27FC236}">
                <a16:creationId xmlns:a16="http://schemas.microsoft.com/office/drawing/2014/main" id="{3C86229E-E150-EE6B-FAE4-31CF58D84D90}"/>
              </a:ext>
            </a:extLst>
          </p:cNvPr>
          <p:cNvCxnSpPr>
            <a:cxnSpLocks/>
          </p:cNvCxnSpPr>
          <p:nvPr/>
        </p:nvCxnSpPr>
        <p:spPr>
          <a:xfrm>
            <a:off x="7108823" y="2479350"/>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78BFFD3-B9F8-A3D2-20F9-95F2EE2150B0}"/>
              </a:ext>
            </a:extLst>
          </p:cNvPr>
          <p:cNvSpPr txBox="1"/>
          <p:nvPr/>
        </p:nvSpPr>
        <p:spPr>
          <a:xfrm>
            <a:off x="7102928" y="2106384"/>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42" name="Straight Connector 41">
            <a:extLst>
              <a:ext uri="{FF2B5EF4-FFF2-40B4-BE49-F238E27FC236}">
                <a16:creationId xmlns:a16="http://schemas.microsoft.com/office/drawing/2014/main" id="{499D617E-AE7C-5DAE-A735-C9D79169EC68}"/>
              </a:ext>
            </a:extLst>
          </p:cNvPr>
          <p:cNvCxnSpPr>
            <a:cxnSpLocks/>
            <a:stCxn id="43" idx="2"/>
            <a:endCxn id="44" idx="2"/>
          </p:cNvCxnSpPr>
          <p:nvPr/>
        </p:nvCxnSpPr>
        <p:spPr>
          <a:xfrm>
            <a:off x="6704178" y="2859797"/>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61ECD31-E1FB-D35D-DB9A-2BAFA81BBBE4}"/>
              </a:ext>
            </a:extLst>
          </p:cNvPr>
          <p:cNvSpPr/>
          <p:nvPr/>
        </p:nvSpPr>
        <p:spPr>
          <a:xfrm>
            <a:off x="6704178"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ABD703-FB20-D515-F7AE-72ACA7EED21F}"/>
              </a:ext>
            </a:extLst>
          </p:cNvPr>
          <p:cNvSpPr/>
          <p:nvPr/>
        </p:nvSpPr>
        <p:spPr>
          <a:xfrm>
            <a:off x="11374151"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5A004B9-3F31-4E14-1300-5FD606256B67}"/>
              </a:ext>
            </a:extLst>
          </p:cNvPr>
          <p:cNvSpPr/>
          <p:nvPr/>
        </p:nvSpPr>
        <p:spPr>
          <a:xfrm>
            <a:off x="9039164"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74F5C540-EB7C-A8FB-10F3-C1DD6761E7EA}"/>
              </a:ext>
            </a:extLst>
          </p:cNvPr>
          <p:cNvSpPr/>
          <p:nvPr/>
        </p:nvSpPr>
        <p:spPr>
          <a:xfrm>
            <a:off x="1026045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A33110BB-FC31-212A-39A9-5963872700F2}"/>
              </a:ext>
            </a:extLst>
          </p:cNvPr>
          <p:cNvSpPr/>
          <p:nvPr/>
        </p:nvSpPr>
        <p:spPr>
          <a:xfrm>
            <a:off x="791302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A8B7C3-422B-76D6-C91E-454DA9347E78}"/>
              </a:ext>
            </a:extLst>
          </p:cNvPr>
          <p:cNvSpPr txBox="1"/>
          <p:nvPr/>
        </p:nvSpPr>
        <p:spPr>
          <a:xfrm>
            <a:off x="6617285" y="2416299"/>
            <a:ext cx="442750"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B58F1CB4-C111-2368-D4DF-63B377BBE5E1}"/>
              </a:ext>
            </a:extLst>
          </p:cNvPr>
          <p:cNvSpPr txBox="1"/>
          <p:nvPr/>
        </p:nvSpPr>
        <p:spPr>
          <a:xfrm>
            <a:off x="9006678" y="2416299"/>
            <a:ext cx="237566" cy="369332"/>
          </a:xfrm>
          <a:prstGeom prst="rect">
            <a:avLst/>
          </a:prstGeom>
          <a:noFill/>
        </p:spPr>
        <p:txBody>
          <a:bodyPr wrap="none" rtlCol="0">
            <a:spAutoFit/>
          </a:bodyPr>
          <a:lstStyle/>
          <a:p>
            <a:r>
              <a:rPr lang="en-US" dirty="0"/>
              <a:t>i</a:t>
            </a:r>
          </a:p>
        </p:txBody>
      </p:sp>
      <p:sp>
        <p:nvSpPr>
          <p:cNvPr id="50" name="TextBox 49">
            <a:extLst>
              <a:ext uri="{FF2B5EF4-FFF2-40B4-BE49-F238E27FC236}">
                <a16:creationId xmlns:a16="http://schemas.microsoft.com/office/drawing/2014/main" id="{CFB8D366-FD8F-CB2D-E4A0-68B2EE37CD35}"/>
              </a:ext>
            </a:extLst>
          </p:cNvPr>
          <p:cNvSpPr txBox="1"/>
          <p:nvPr/>
        </p:nvSpPr>
        <p:spPr>
          <a:xfrm>
            <a:off x="11189285" y="2395730"/>
            <a:ext cx="500458" cy="369332"/>
          </a:xfrm>
          <a:prstGeom prst="rect">
            <a:avLst/>
          </a:prstGeom>
          <a:noFill/>
        </p:spPr>
        <p:txBody>
          <a:bodyPr wrap="none" rtlCol="0">
            <a:spAutoFit/>
          </a:bodyPr>
          <a:lstStyle/>
          <a:p>
            <a:r>
              <a:rPr lang="en-US" dirty="0"/>
              <a:t>i+1</a:t>
            </a:r>
          </a:p>
        </p:txBody>
      </p:sp>
    </p:spTree>
    <p:extLst>
      <p:ext uri="{BB962C8B-B14F-4D97-AF65-F5344CB8AC3E}">
        <p14:creationId xmlns:p14="http://schemas.microsoft.com/office/powerpoint/2010/main" val="11553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E3971-B2FA-774D-2863-B3201591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454" y="3635151"/>
            <a:ext cx="3466892" cy="2999524"/>
          </a:xfrm>
          <a:prstGeom prst="rect">
            <a:avLst/>
          </a:prstGeom>
        </p:spPr>
      </p:pic>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Resolved When Using First-order Upwind</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endParaRPr lang="en-US" dirty="0"/>
          </a:p>
          <a:p>
            <a:endParaRPr lang="en-US" dirty="0"/>
          </a:p>
          <a:p>
            <a:endParaRPr lang="en-US" dirty="0"/>
          </a:p>
          <a:p>
            <a:endParaRPr lang="en-US" dirty="0"/>
          </a:p>
          <a:p>
            <a:endParaRPr lang="en-US" dirty="0"/>
          </a:p>
          <a:p>
            <a:endParaRPr lang="en-US" dirty="0"/>
          </a:p>
          <a:p>
            <a:r>
              <a:rPr lang="en-US" dirty="0"/>
              <a:t>However, at what price?</a:t>
            </a:r>
          </a:p>
        </p:txBody>
      </p:sp>
      <p:pic>
        <p:nvPicPr>
          <p:cNvPr id="6" name="Picture 5">
            <a:extLst>
              <a:ext uri="{FF2B5EF4-FFF2-40B4-BE49-F238E27FC236}">
                <a16:creationId xmlns:a16="http://schemas.microsoft.com/office/drawing/2014/main" id="{CD0ACA1F-1893-4372-3132-4762401D4477}"/>
              </a:ext>
            </a:extLst>
          </p:cNvPr>
          <p:cNvPicPr>
            <a:picLocks noChangeAspect="1"/>
          </p:cNvPicPr>
          <p:nvPr/>
        </p:nvPicPr>
        <p:blipFill rotWithShape="1">
          <a:blip r:embed="rId3">
            <a:extLst>
              <a:ext uri="{28A0092B-C50C-407E-A947-70E740481C1C}">
                <a14:useLocalDpi xmlns:a14="http://schemas.microsoft.com/office/drawing/2010/main" val="0"/>
              </a:ext>
            </a:extLst>
          </a:blip>
          <a:srcRect r="29849"/>
          <a:stretch/>
        </p:blipFill>
        <p:spPr>
          <a:xfrm>
            <a:off x="8899324" y="3893296"/>
            <a:ext cx="1206500" cy="1154349"/>
          </a:xfrm>
          <a:prstGeom prst="rect">
            <a:avLst/>
          </a:prstGeom>
        </p:spPr>
      </p:pic>
      <p:pic>
        <p:nvPicPr>
          <p:cNvPr id="9" name="Picture 8">
            <a:extLst>
              <a:ext uri="{FF2B5EF4-FFF2-40B4-BE49-F238E27FC236}">
                <a16:creationId xmlns:a16="http://schemas.microsoft.com/office/drawing/2014/main" id="{43A09501-350E-7CD7-F1CA-0D91D6527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4176926"/>
            <a:ext cx="4275118" cy="2286000"/>
          </a:xfrm>
          <a:prstGeom prst="rect">
            <a:avLst/>
          </a:prstGeom>
        </p:spPr>
      </p:pic>
      <p:sp>
        <p:nvSpPr>
          <p:cNvPr id="10" name="TextBox 9">
            <a:extLst>
              <a:ext uri="{FF2B5EF4-FFF2-40B4-BE49-F238E27FC236}">
                <a16:creationId xmlns:a16="http://schemas.microsoft.com/office/drawing/2014/main" id="{FE72D602-60D4-D0BF-4E42-E0549A7851F0}"/>
              </a:ext>
            </a:extLst>
          </p:cNvPr>
          <p:cNvSpPr txBox="1"/>
          <p:nvPr/>
        </p:nvSpPr>
        <p:spPr>
          <a:xfrm>
            <a:off x="970792" y="6167716"/>
            <a:ext cx="0" cy="0"/>
          </a:xfrm>
          <a:prstGeom prst="rect">
            <a:avLst/>
          </a:prstGeom>
        </p:spPr>
        <p:txBody>
          <a:bodyPr vert="horz" wrap="none" lIns="91440" tIns="45720" rIns="91440" bIns="45720" rtlCol="0">
            <a:noAutofit/>
          </a:bodyPr>
          <a:lstStyle/>
          <a:p>
            <a:pPr algn="l"/>
            <a:r>
              <a:rPr lang="en-US" dirty="0"/>
              <a:t>First-order, upwind (FOUPW)</a:t>
            </a:r>
          </a:p>
        </p:txBody>
      </p:sp>
      <p:sp>
        <p:nvSpPr>
          <p:cNvPr id="11" name="TextBox 10">
            <a:extLst>
              <a:ext uri="{FF2B5EF4-FFF2-40B4-BE49-F238E27FC236}">
                <a16:creationId xmlns:a16="http://schemas.microsoft.com/office/drawing/2014/main" id="{80517283-7A26-2BD9-DD4C-6F4DBC4EE99A}"/>
              </a:ext>
            </a:extLst>
          </p:cNvPr>
          <p:cNvSpPr txBox="1"/>
          <p:nvPr/>
        </p:nvSpPr>
        <p:spPr>
          <a:xfrm>
            <a:off x="408214" y="6498771"/>
            <a:ext cx="0" cy="0"/>
          </a:xfrm>
          <a:prstGeom prst="rect">
            <a:avLst/>
          </a:prstGeom>
        </p:spPr>
        <p:txBody>
          <a:bodyPr vert="horz" wrap="none" lIns="91440" tIns="45720" rIns="91440" bIns="45720" rtlCol="0">
            <a:noAutofit/>
          </a:bodyPr>
          <a:lstStyle/>
          <a:p>
            <a:pPr algn="l"/>
            <a:r>
              <a:rPr lang="en-US" dirty="0"/>
              <a:t>Volume-of-fluid example (Domino and Horne, Renew. Ener. 2022)</a:t>
            </a:r>
          </a:p>
        </p:txBody>
      </p:sp>
      <p:pic>
        <p:nvPicPr>
          <p:cNvPr id="15" name="Picture 14">
            <a:extLst>
              <a:ext uri="{FF2B5EF4-FFF2-40B4-BE49-F238E27FC236}">
                <a16:creationId xmlns:a16="http://schemas.microsoft.com/office/drawing/2014/main" id="{C4D1A3E9-DCA9-0C1F-D04B-6CA4160BE903}"/>
              </a:ext>
            </a:extLst>
          </p:cNvPr>
          <p:cNvPicPr>
            <a:picLocks noChangeAspect="1"/>
          </p:cNvPicPr>
          <p:nvPr/>
        </p:nvPicPr>
        <p:blipFill>
          <a:blip r:embed="rId5"/>
          <a:stretch>
            <a:fillRect/>
          </a:stretch>
        </p:blipFill>
        <p:spPr>
          <a:xfrm>
            <a:off x="641838" y="2245320"/>
            <a:ext cx="5562600" cy="1016000"/>
          </a:xfrm>
          <a:prstGeom prst="rect">
            <a:avLst/>
          </a:prstGeom>
        </p:spPr>
      </p:pic>
      <p:pic>
        <p:nvPicPr>
          <p:cNvPr id="16" name="Picture 15">
            <a:extLst>
              <a:ext uri="{FF2B5EF4-FFF2-40B4-BE49-F238E27FC236}">
                <a16:creationId xmlns:a16="http://schemas.microsoft.com/office/drawing/2014/main" id="{5D5392E8-B56C-A10E-5342-DA485DFD2FAD}"/>
              </a:ext>
            </a:extLst>
          </p:cNvPr>
          <p:cNvPicPr>
            <a:picLocks noChangeAspect="1"/>
          </p:cNvPicPr>
          <p:nvPr/>
        </p:nvPicPr>
        <p:blipFill>
          <a:blip r:embed="rId6"/>
          <a:stretch>
            <a:fillRect/>
          </a:stretch>
        </p:blipFill>
        <p:spPr>
          <a:xfrm>
            <a:off x="815634" y="3390027"/>
            <a:ext cx="2984500" cy="292100"/>
          </a:xfrm>
          <a:prstGeom prst="rect">
            <a:avLst/>
          </a:prstGeom>
        </p:spPr>
      </p:pic>
      <p:pic>
        <p:nvPicPr>
          <p:cNvPr id="17" name="Picture 16">
            <a:extLst>
              <a:ext uri="{FF2B5EF4-FFF2-40B4-BE49-F238E27FC236}">
                <a16:creationId xmlns:a16="http://schemas.microsoft.com/office/drawing/2014/main" id="{41621A68-6A8D-D7C1-0187-B72930554393}"/>
              </a:ext>
            </a:extLst>
          </p:cNvPr>
          <p:cNvPicPr>
            <a:picLocks noChangeAspect="1"/>
          </p:cNvPicPr>
          <p:nvPr/>
        </p:nvPicPr>
        <p:blipFill>
          <a:blip r:embed="rId7"/>
          <a:stretch>
            <a:fillRect/>
          </a:stretch>
        </p:blipFill>
        <p:spPr>
          <a:xfrm>
            <a:off x="4252103" y="3286643"/>
            <a:ext cx="1206500" cy="584200"/>
          </a:xfrm>
          <a:prstGeom prst="rect">
            <a:avLst/>
          </a:prstGeom>
        </p:spPr>
      </p:pic>
      <p:pic>
        <p:nvPicPr>
          <p:cNvPr id="18" name="Picture 17">
            <a:extLst>
              <a:ext uri="{FF2B5EF4-FFF2-40B4-BE49-F238E27FC236}">
                <a16:creationId xmlns:a16="http://schemas.microsoft.com/office/drawing/2014/main" id="{D29728CA-D3FC-F37C-BE98-E4C3DD27C4EB}"/>
              </a:ext>
            </a:extLst>
          </p:cNvPr>
          <p:cNvPicPr>
            <a:picLocks noChangeAspect="1"/>
          </p:cNvPicPr>
          <p:nvPr/>
        </p:nvPicPr>
        <p:blipFill>
          <a:blip r:embed="rId8"/>
          <a:stretch>
            <a:fillRect/>
          </a:stretch>
        </p:blipFill>
        <p:spPr>
          <a:xfrm>
            <a:off x="9461046" y="2193407"/>
            <a:ext cx="2616200" cy="304800"/>
          </a:xfrm>
          <a:prstGeom prst="rect">
            <a:avLst/>
          </a:prstGeom>
        </p:spPr>
      </p:pic>
      <p:sp>
        <p:nvSpPr>
          <p:cNvPr id="19" name="TextBox 18">
            <a:extLst>
              <a:ext uri="{FF2B5EF4-FFF2-40B4-BE49-F238E27FC236}">
                <a16:creationId xmlns:a16="http://schemas.microsoft.com/office/drawing/2014/main" id="{4F99EC45-0CA1-B55A-3808-716032C5CA26}"/>
              </a:ext>
            </a:extLst>
          </p:cNvPr>
          <p:cNvSpPr txBox="1"/>
          <p:nvPr/>
        </p:nvSpPr>
        <p:spPr>
          <a:xfrm>
            <a:off x="9470569" y="1796133"/>
            <a:ext cx="0" cy="0"/>
          </a:xfrm>
          <a:prstGeom prst="rect">
            <a:avLst/>
          </a:prstGeom>
        </p:spPr>
        <p:txBody>
          <a:bodyPr vert="horz" wrap="none" lIns="91440" tIns="45720" rIns="91440" bIns="45720" rtlCol="0">
            <a:noAutofit/>
          </a:bodyPr>
          <a:lstStyle/>
          <a:p>
            <a:pPr algn="l"/>
            <a:r>
              <a:rPr lang="en-US" dirty="0"/>
              <a:t>Positive for all Pe</a:t>
            </a:r>
          </a:p>
        </p:txBody>
      </p:sp>
      <p:pic>
        <p:nvPicPr>
          <p:cNvPr id="21" name="Picture 20">
            <a:extLst>
              <a:ext uri="{FF2B5EF4-FFF2-40B4-BE49-F238E27FC236}">
                <a16:creationId xmlns:a16="http://schemas.microsoft.com/office/drawing/2014/main" id="{0D4E3C3A-3C1D-97AD-AEF1-E8C359399C00}"/>
              </a:ext>
            </a:extLst>
          </p:cNvPr>
          <p:cNvPicPr>
            <a:picLocks noChangeAspect="1"/>
          </p:cNvPicPr>
          <p:nvPr/>
        </p:nvPicPr>
        <p:blipFill>
          <a:blip r:embed="rId9"/>
          <a:stretch>
            <a:fillRect/>
          </a:stretch>
        </p:blipFill>
        <p:spPr>
          <a:xfrm>
            <a:off x="9461046" y="2693685"/>
            <a:ext cx="1460500" cy="584200"/>
          </a:xfrm>
          <a:prstGeom prst="rect">
            <a:avLst/>
          </a:prstGeom>
        </p:spPr>
      </p:pic>
      <p:pic>
        <p:nvPicPr>
          <p:cNvPr id="22" name="Picture 21">
            <a:extLst>
              <a:ext uri="{FF2B5EF4-FFF2-40B4-BE49-F238E27FC236}">
                <a16:creationId xmlns:a16="http://schemas.microsoft.com/office/drawing/2014/main" id="{FDA034E3-DDEC-2B9D-2796-60F1983875CD}"/>
              </a:ext>
            </a:extLst>
          </p:cNvPr>
          <p:cNvPicPr>
            <a:picLocks noChangeAspect="1"/>
          </p:cNvPicPr>
          <p:nvPr/>
        </p:nvPicPr>
        <p:blipFill>
          <a:blip r:embed="rId10"/>
          <a:stretch>
            <a:fillRect/>
          </a:stretch>
        </p:blipFill>
        <p:spPr>
          <a:xfrm>
            <a:off x="9461046" y="1217786"/>
            <a:ext cx="2565400" cy="584200"/>
          </a:xfrm>
          <a:prstGeom prst="rect">
            <a:avLst/>
          </a:prstGeom>
        </p:spPr>
      </p:pic>
      <p:pic>
        <p:nvPicPr>
          <p:cNvPr id="23" name="Picture 22">
            <a:extLst>
              <a:ext uri="{FF2B5EF4-FFF2-40B4-BE49-F238E27FC236}">
                <a16:creationId xmlns:a16="http://schemas.microsoft.com/office/drawing/2014/main" id="{9721136A-13ED-C698-25EF-61F4FC311C72}"/>
              </a:ext>
            </a:extLst>
          </p:cNvPr>
          <p:cNvPicPr>
            <a:picLocks noChangeAspect="1"/>
          </p:cNvPicPr>
          <p:nvPr/>
        </p:nvPicPr>
        <p:blipFill>
          <a:blip r:embed="rId11"/>
          <a:stretch>
            <a:fillRect/>
          </a:stretch>
        </p:blipFill>
        <p:spPr>
          <a:xfrm>
            <a:off x="610506" y="1218289"/>
            <a:ext cx="3492500" cy="698500"/>
          </a:xfrm>
          <a:prstGeom prst="rect">
            <a:avLst/>
          </a:prstGeom>
        </p:spPr>
      </p:pic>
      <p:cxnSp>
        <p:nvCxnSpPr>
          <p:cNvPr id="24" name="Straight Arrow Connector 23">
            <a:extLst>
              <a:ext uri="{FF2B5EF4-FFF2-40B4-BE49-F238E27FC236}">
                <a16:creationId xmlns:a16="http://schemas.microsoft.com/office/drawing/2014/main" id="{3B380113-B185-CE91-DFDB-DA28C77D0D6C}"/>
              </a:ext>
            </a:extLst>
          </p:cNvPr>
          <p:cNvCxnSpPr>
            <a:cxnSpLocks/>
          </p:cNvCxnSpPr>
          <p:nvPr/>
        </p:nvCxnSpPr>
        <p:spPr>
          <a:xfrm>
            <a:off x="4790165" y="1417994"/>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DA7BD59-CD03-9EA1-8DBB-821578B6690A}"/>
              </a:ext>
            </a:extLst>
          </p:cNvPr>
          <p:cNvSpPr txBox="1"/>
          <p:nvPr/>
        </p:nvSpPr>
        <p:spPr>
          <a:xfrm>
            <a:off x="4784270" y="1045028"/>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26" name="Straight Connector 25">
            <a:extLst>
              <a:ext uri="{FF2B5EF4-FFF2-40B4-BE49-F238E27FC236}">
                <a16:creationId xmlns:a16="http://schemas.microsoft.com/office/drawing/2014/main" id="{21633167-343C-4A1E-2802-DCEB8DFF4989}"/>
              </a:ext>
            </a:extLst>
          </p:cNvPr>
          <p:cNvCxnSpPr>
            <a:cxnSpLocks/>
            <a:stCxn id="27" idx="2"/>
            <a:endCxn id="28" idx="2"/>
          </p:cNvCxnSpPr>
          <p:nvPr/>
        </p:nvCxnSpPr>
        <p:spPr>
          <a:xfrm>
            <a:off x="4385520" y="1798441"/>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53FE96F-6B8F-7C2E-32B9-E8C678C86F20}"/>
              </a:ext>
            </a:extLst>
          </p:cNvPr>
          <p:cNvSpPr/>
          <p:nvPr/>
        </p:nvSpPr>
        <p:spPr>
          <a:xfrm>
            <a:off x="4385520"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D4EDBD-7C9F-F0FA-8D86-043C2F83D5E1}"/>
              </a:ext>
            </a:extLst>
          </p:cNvPr>
          <p:cNvSpPr/>
          <p:nvPr/>
        </p:nvSpPr>
        <p:spPr>
          <a:xfrm>
            <a:off x="9055493"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5437E99-7024-BFEB-ACE8-371B6AD92175}"/>
              </a:ext>
            </a:extLst>
          </p:cNvPr>
          <p:cNvSpPr/>
          <p:nvPr/>
        </p:nvSpPr>
        <p:spPr>
          <a:xfrm>
            <a:off x="6720506"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A0A10E16-1A7B-2460-DC32-BB2FC4B468AF}"/>
              </a:ext>
            </a:extLst>
          </p:cNvPr>
          <p:cNvSpPr/>
          <p:nvPr/>
        </p:nvSpPr>
        <p:spPr>
          <a:xfrm>
            <a:off x="794179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205729F8-BC13-EB47-9A47-18EB851F178C}"/>
              </a:ext>
            </a:extLst>
          </p:cNvPr>
          <p:cNvSpPr/>
          <p:nvPr/>
        </p:nvSpPr>
        <p:spPr>
          <a:xfrm>
            <a:off x="559436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9177B8-EB46-E222-7FE7-E96CBBFDF8F7}"/>
              </a:ext>
            </a:extLst>
          </p:cNvPr>
          <p:cNvSpPr txBox="1"/>
          <p:nvPr/>
        </p:nvSpPr>
        <p:spPr>
          <a:xfrm>
            <a:off x="4298627" y="1354943"/>
            <a:ext cx="442750" cy="369332"/>
          </a:xfrm>
          <a:prstGeom prst="rect">
            <a:avLst/>
          </a:prstGeom>
          <a:noFill/>
        </p:spPr>
        <p:txBody>
          <a:bodyPr wrap="none" rtlCol="0">
            <a:spAutoFit/>
          </a:bodyPr>
          <a:lstStyle/>
          <a:p>
            <a:r>
              <a:rPr lang="en-US" dirty="0"/>
              <a:t>i-1</a:t>
            </a:r>
          </a:p>
        </p:txBody>
      </p:sp>
      <p:sp>
        <p:nvSpPr>
          <p:cNvPr id="33" name="TextBox 32">
            <a:extLst>
              <a:ext uri="{FF2B5EF4-FFF2-40B4-BE49-F238E27FC236}">
                <a16:creationId xmlns:a16="http://schemas.microsoft.com/office/drawing/2014/main" id="{EAA393A7-B3A5-6569-EC7B-395275107B0C}"/>
              </a:ext>
            </a:extLst>
          </p:cNvPr>
          <p:cNvSpPr txBox="1"/>
          <p:nvPr/>
        </p:nvSpPr>
        <p:spPr>
          <a:xfrm>
            <a:off x="6688020" y="1354943"/>
            <a:ext cx="237566" cy="369332"/>
          </a:xfrm>
          <a:prstGeom prst="rect">
            <a:avLst/>
          </a:prstGeom>
          <a:noFill/>
        </p:spPr>
        <p:txBody>
          <a:bodyPr wrap="none" rtlCol="0">
            <a:spAutoFit/>
          </a:bodyPr>
          <a:lstStyle/>
          <a:p>
            <a:r>
              <a:rPr lang="en-US" dirty="0"/>
              <a:t>i</a:t>
            </a:r>
          </a:p>
        </p:txBody>
      </p:sp>
      <p:sp>
        <p:nvSpPr>
          <p:cNvPr id="34" name="TextBox 33">
            <a:extLst>
              <a:ext uri="{FF2B5EF4-FFF2-40B4-BE49-F238E27FC236}">
                <a16:creationId xmlns:a16="http://schemas.microsoft.com/office/drawing/2014/main" id="{58AB8739-4EAE-6944-FBAF-EE095D605FA9}"/>
              </a:ext>
            </a:extLst>
          </p:cNvPr>
          <p:cNvSpPr txBox="1"/>
          <p:nvPr/>
        </p:nvSpPr>
        <p:spPr>
          <a:xfrm>
            <a:off x="8870627" y="1334374"/>
            <a:ext cx="500458" cy="369332"/>
          </a:xfrm>
          <a:prstGeom prst="rect">
            <a:avLst/>
          </a:prstGeom>
          <a:noFill/>
        </p:spPr>
        <p:txBody>
          <a:bodyPr wrap="none" rtlCol="0">
            <a:spAutoFit/>
          </a:bodyPr>
          <a:lstStyle/>
          <a:p>
            <a:r>
              <a:rPr lang="en-US" dirty="0"/>
              <a:t>i+1</a:t>
            </a:r>
          </a:p>
        </p:txBody>
      </p:sp>
      <p:sp>
        <p:nvSpPr>
          <p:cNvPr id="35" name="TextBox 34">
            <a:extLst>
              <a:ext uri="{FF2B5EF4-FFF2-40B4-BE49-F238E27FC236}">
                <a16:creationId xmlns:a16="http://schemas.microsoft.com/office/drawing/2014/main" id="{02DC1801-AA6A-00B4-E51E-01138F26F965}"/>
              </a:ext>
            </a:extLst>
          </p:cNvPr>
          <p:cNvSpPr txBox="1"/>
          <p:nvPr/>
        </p:nvSpPr>
        <p:spPr>
          <a:xfrm>
            <a:off x="5747652" y="3902526"/>
            <a:ext cx="0" cy="0"/>
          </a:xfrm>
          <a:prstGeom prst="rect">
            <a:avLst/>
          </a:prstGeom>
        </p:spPr>
        <p:txBody>
          <a:bodyPr vert="horz" wrap="none" lIns="91440" tIns="45720" rIns="91440" bIns="45720" rtlCol="0">
            <a:noAutofit/>
          </a:bodyPr>
          <a:lstStyle/>
          <a:p>
            <a:pPr algn="l"/>
            <a:r>
              <a:rPr lang="en-US" dirty="0"/>
              <a:t>Fully bounded with </a:t>
            </a:r>
          </a:p>
          <a:p>
            <a:pPr algn="l"/>
            <a:r>
              <a:rPr lang="en-US" dirty="0"/>
              <a:t>diagonal dominance</a:t>
            </a:r>
          </a:p>
        </p:txBody>
      </p:sp>
      <p:pic>
        <p:nvPicPr>
          <p:cNvPr id="36" name="Picture 35">
            <a:extLst>
              <a:ext uri="{FF2B5EF4-FFF2-40B4-BE49-F238E27FC236}">
                <a16:creationId xmlns:a16="http://schemas.microsoft.com/office/drawing/2014/main" id="{F3CDDAB0-51FA-BCBE-A1B2-85B1D64336FF}"/>
              </a:ext>
            </a:extLst>
          </p:cNvPr>
          <p:cNvPicPr>
            <a:picLocks noChangeAspect="1"/>
          </p:cNvPicPr>
          <p:nvPr/>
        </p:nvPicPr>
        <p:blipFill>
          <a:blip r:embed="rId12"/>
          <a:stretch>
            <a:fillRect/>
          </a:stretch>
        </p:blipFill>
        <p:spPr>
          <a:xfrm>
            <a:off x="5727176" y="4672272"/>
            <a:ext cx="1803400" cy="723900"/>
          </a:xfrm>
          <a:prstGeom prst="rect">
            <a:avLst/>
          </a:prstGeom>
        </p:spPr>
      </p:pic>
    </p:spTree>
    <p:extLst>
      <p:ext uri="{BB962C8B-B14F-4D97-AF65-F5344CB8AC3E}">
        <p14:creationId xmlns:p14="http://schemas.microsoft.com/office/powerpoint/2010/main" val="167860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8017</TotalTime>
  <Words>2394</Words>
  <Application>Microsoft Macintosh PowerPoint</Application>
  <PresentationFormat>Widescreen</PresentationFormat>
  <Paragraphs>375</Paragraphs>
  <Slides>28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Open Sans</vt:lpstr>
      <vt:lpstr>Calibri</vt:lpstr>
      <vt:lpstr>Open Sans bold</vt:lpstr>
      <vt:lpstr>Wingdings</vt:lpstr>
      <vt:lpstr>Courier New</vt:lpstr>
      <vt:lpstr>Symbol</vt:lpstr>
      <vt:lpstr>Arial</vt:lpstr>
      <vt:lpstr>Sandia Angles</vt:lpstr>
      <vt:lpstr>ME469: Advection Operators:  Monotonicity Through “Unwinding”  and “Limiters”</vt:lpstr>
      <vt:lpstr>Dissipation and Dispersion Error: Review </vt:lpstr>
      <vt:lpstr>Transient Advection/Diffusion: Step Function as Initial Condition Central, AKA Galerkin</vt:lpstr>
      <vt:lpstr>Transient Advection/Diffusion: Step Function as Initial Condition First-order Upwinf</vt:lpstr>
      <vt:lpstr>Hybrid-Based Blending</vt:lpstr>
      <vt:lpstr>Functional form for h – Linked to Peclet number, Pe Many ad-hoc choices, however, a common physical approach is tanh</vt:lpstr>
      <vt:lpstr>Hybrid-Blending Sanity Check </vt:lpstr>
      <vt:lpstr>Monotonic Issues at High Pe: Simple Matrix Analysis  </vt:lpstr>
      <vt:lpstr>Monotonic Issues Resolved When Using First-order Upwind</vt:lpstr>
      <vt:lpstr>Monotonic Issues at high Pe: Alternative View (Diagonal Dominance)</vt:lpstr>
      <vt:lpstr>Alternatives to First-order Upwind: Higher-order Upwind</vt:lpstr>
      <vt:lpstr>Alternatives to First-order Upwind: Higher-order Upwind</vt:lpstr>
      <vt:lpstr>ENO and WENO Concept</vt:lpstr>
      <vt:lpstr>Alternatives to First-order Upwind: Higher-order Upwind – But how on an unstructured mesh?</vt:lpstr>
      <vt:lpstr>Alternatives to First-order Upwind: Higher-order Upwind – But how on an unstructured mesh?</vt:lpstr>
      <vt:lpstr>General Kappa-Method of Hirsh  Numerical Computation of Internal and External Flows, vol. 2, John Wiley &amp; Sons, 1990  </vt:lpstr>
      <vt:lpstr>Kappa = 0 Method of Hirsh  Numerical Computation of Internal and External Flows, vol. 2, John Wiley &amp; Sons, 1990.  </vt:lpstr>
      <vt:lpstr>Kappa = 0 Method of Hirsh: CVFEM  Numerical Computation of Internal and External Flows, vol. 2, John Wiley &amp; Sons, 1990.  </vt:lpstr>
      <vt:lpstr>Projected Nodal Gradient: Refresher</vt:lpstr>
      <vt:lpstr>Projected Nodal Gradient: Pseudo Code (Edge-based)</vt:lpstr>
      <vt:lpstr>Projected Nodal Gradient: Pseudo Code (CVFEM)</vt:lpstr>
      <vt:lpstr>For Instance, Verification of The Diffusion Operator</vt:lpstr>
      <vt:lpstr>Solver Nuance</vt:lpstr>
      <vt:lpstr>Classic Flux Limiters Van Leer, B. (1974), "Towards the ultimate conservative difference scheme II. Monotonicity and conservation combined in a second order scheme", J. Comput. Phys., 14 (4): 361–370</vt:lpstr>
      <vt:lpstr>Flux Limiter Definition</vt:lpstr>
      <vt:lpstr>Blending Approaches to Arrive at Pseudo Higher-order Methods: Upwind and Central</vt:lpstr>
      <vt:lpstr>The Idealized Stencil Set</vt:lpstr>
      <vt:lpstr>Pseudo 4th order Verification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660</cp:revision>
  <cp:lastPrinted>2022-11-15T19:00:23Z</cp:lastPrinted>
  <dcterms:created xsi:type="dcterms:W3CDTF">2018-07-21T13:25:45Z</dcterms:created>
  <dcterms:modified xsi:type="dcterms:W3CDTF">2025-04-24T15:52:55Z</dcterms:modified>
</cp:coreProperties>
</file>